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303" r:id="rId2"/>
    <p:sldId id="304" r:id="rId3"/>
    <p:sldId id="305" r:id="rId4"/>
    <p:sldId id="306" r:id="rId5"/>
    <p:sldId id="307" r:id="rId6"/>
    <p:sldId id="308" r:id="rId7"/>
    <p:sldId id="309" r:id="rId8"/>
    <p:sldId id="310" r:id="rId9"/>
    <p:sldId id="311" r:id="rId10"/>
    <p:sldId id="335" r:id="rId11"/>
    <p:sldId id="337" r:id="rId12"/>
    <p:sldId id="341" r:id="rId13"/>
    <p:sldId id="342" r:id="rId14"/>
    <p:sldId id="312" r:id="rId15"/>
    <p:sldId id="313" r:id="rId16"/>
    <p:sldId id="314" r:id="rId17"/>
    <p:sldId id="315" r:id="rId18"/>
    <p:sldId id="316" r:id="rId19"/>
    <p:sldId id="317"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9" r:id="rId36"/>
    <p:sldId id="340" r:id="rId37"/>
    <p:sldId id="334" r:id="rId38"/>
    <p:sldId id="338" r:id="rId39"/>
    <p:sldId id="30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935" autoAdjust="0"/>
    <p:restoredTop sz="94660"/>
  </p:normalViewPr>
  <p:slideViewPr>
    <p:cSldViewPr snapToGrid="0">
      <p:cViewPr varScale="1">
        <p:scale>
          <a:sx n="50" d="100"/>
          <a:sy n="50" d="100"/>
        </p:scale>
        <p:origin x="-264" y="-6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86F23-DD2F-47D6-9E6E-DB13E0EE9247}" type="datetimeFigureOut">
              <a:rPr lang="en-US" smtClean="0"/>
              <a:pPr/>
              <a:t>10/26/2023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1CE8A-78D1-4A3B-B463-192722B643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AOM generally is characterized by rapid </a:t>
            </a:r>
          </a:p>
          <a:p>
            <a:r>
              <a:rPr lang="en-US" dirty="0" smtClean="0"/>
              <a:t>onset of signs and symptoms of </a:t>
            </a:r>
            <a:r>
              <a:rPr lang="en-US" dirty="0" err="1" smtClean="0"/>
              <a:t>infammation</a:t>
            </a:r>
            <a:r>
              <a:rPr lang="en-US" dirty="0" smtClean="0"/>
              <a:t> in the middle ear </a:t>
            </a:r>
            <a:r>
              <a:rPr lang="en-US" dirty="0" err="1" smtClean="0"/>
              <a:t>accom</a:t>
            </a:r>
            <a:r>
              <a:rPr lang="en-US" dirty="0" smtClean="0"/>
              <a:t>-</a:t>
            </a:r>
          </a:p>
          <a:p>
            <a:r>
              <a:rPr lang="en-US" dirty="0" err="1" smtClean="0"/>
              <a:t>panied</a:t>
            </a:r>
            <a:r>
              <a:rPr lang="en-US" dirty="0" smtClean="0"/>
              <a:t> by middle ear effusion  (MEE). Signs of  </a:t>
            </a:r>
            <a:r>
              <a:rPr lang="en-US" dirty="0" err="1" smtClean="0"/>
              <a:t>infammation</a:t>
            </a:r>
            <a:r>
              <a:rPr lang="en-US" dirty="0" smtClean="0"/>
              <a:t>  include </a:t>
            </a:r>
          </a:p>
          <a:p>
            <a:r>
              <a:rPr lang="en-US" dirty="0" smtClean="0"/>
              <a:t>bulging or fullness of the tympanic membrane (TM), erythema of the </a:t>
            </a:r>
          </a:p>
          <a:p>
            <a:r>
              <a:rPr lang="en-US" dirty="0" smtClean="0"/>
              <a:t>TM,  and  acute  perforation  of  the  TM  with  </a:t>
            </a:r>
            <a:r>
              <a:rPr lang="en-US" dirty="0" err="1" smtClean="0"/>
              <a:t>otorrhea.symptom</a:t>
            </a:r>
            <a:r>
              <a:rPr lang="en-US" dirty="0" smtClean="0"/>
              <a:t> include  </a:t>
            </a:r>
            <a:r>
              <a:rPr lang="en-US" dirty="0" err="1" smtClean="0"/>
              <a:t>otalgia</a:t>
            </a:r>
            <a:r>
              <a:rPr lang="en-US" dirty="0" smtClean="0"/>
              <a:t>,  irritability,  and  fever.  OME,  on  the  other  hand,  is </a:t>
            </a:r>
          </a:p>
          <a:p>
            <a:r>
              <a:rPr lang="en-US" dirty="0" err="1" smtClean="0"/>
              <a:t>defned</a:t>
            </a:r>
            <a:r>
              <a:rPr lang="en-US" dirty="0" smtClean="0"/>
              <a:t> as MEE without signs and symptoms of acute </a:t>
            </a:r>
            <a:r>
              <a:rPr lang="en-US" dirty="0" err="1" smtClean="0"/>
              <a:t>infammation</a:t>
            </a:r>
            <a:r>
              <a:rPr lang="en-US" dirty="0" smtClean="0"/>
              <a:t> as </a:t>
            </a:r>
          </a:p>
          <a:p>
            <a:r>
              <a:rPr lang="en-US" dirty="0" smtClean="0"/>
              <a:t>found in AOM.</a:t>
            </a:r>
            <a:endParaRPr lang="en-US" dirty="0"/>
          </a:p>
        </p:txBody>
      </p:sp>
      <p:sp>
        <p:nvSpPr>
          <p:cNvPr id="4" name="Slide Number Placeholder 3"/>
          <p:cNvSpPr>
            <a:spLocks noGrp="1"/>
          </p:cNvSpPr>
          <p:nvPr>
            <p:ph type="sldNum" sz="quarter" idx="10"/>
          </p:nvPr>
        </p:nvSpPr>
        <p:spPr/>
        <p:txBody>
          <a:bodyPr/>
          <a:lstStyle/>
          <a:p>
            <a:fld id="{9CC1FBED-20A9-4A35-8EF4-FB9DD2E22C7C}" type="slidenum">
              <a:rPr lang="en-US" smtClean="0"/>
              <a:pPr/>
              <a:t>2</a:t>
            </a:fld>
            <a:endParaRPr lang="en-US"/>
          </a:p>
        </p:txBody>
      </p:sp>
    </p:spTree>
    <p:extLst>
      <p:ext uri="{BB962C8B-B14F-4D97-AF65-F5344CB8AC3E}">
        <p14:creationId xmlns:p14="http://schemas.microsoft.com/office/powerpoint/2010/main" xmlns="" val="1225673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for whom this is an option are to be selected on the basis of diagnostic certainty, age, illness severity, and</a:t>
            </a:r>
          </a:p>
          <a:p>
            <a:r>
              <a:rPr lang="en-US" dirty="0" smtClean="0"/>
              <a:t>access to medical care. Severe disease is defined as moderate to severe</a:t>
            </a:r>
          </a:p>
          <a:p>
            <a:r>
              <a:rPr lang="en-US" dirty="0" smtClean="0"/>
              <a:t>otalgia, fever with temperatures higher than 39° C (102° F) orally or</a:t>
            </a:r>
          </a:p>
          <a:p>
            <a:r>
              <a:rPr lang="en-US" dirty="0" smtClean="0"/>
              <a:t>39.5° C rectally, or a toxic-appearing child. Children younger than 6</a:t>
            </a:r>
          </a:p>
          <a:p>
            <a:r>
              <a:rPr lang="en-US" dirty="0" smtClean="0"/>
              <a:t>months of age should be treated with antibiotics regardless; children 6</a:t>
            </a:r>
          </a:p>
          <a:p>
            <a:r>
              <a:rPr lang="en-US" dirty="0" smtClean="0"/>
              <a:t>to 23 months, if the illness is </a:t>
            </a:r>
            <a:r>
              <a:rPr lang="en-US" dirty="0" err="1" smtClean="0"/>
              <a:t>nonsevere</a:t>
            </a:r>
            <a:r>
              <a:rPr lang="en-US" dirty="0" smtClean="0"/>
              <a:t>, may be observed if the diagnosis</a:t>
            </a:r>
          </a:p>
          <a:p>
            <a:r>
              <a:rPr lang="en-US" dirty="0" smtClean="0"/>
              <a:t>is uncertain, but if AOM is certain or severe, the child should be</a:t>
            </a:r>
          </a:p>
          <a:p>
            <a:r>
              <a:rPr lang="en-US" dirty="0" smtClean="0"/>
              <a:t>treated with antibiotics; children 24 months or older may be watched</a:t>
            </a:r>
          </a:p>
          <a:p>
            <a:r>
              <a:rPr lang="en-US" dirty="0" smtClean="0"/>
              <a:t>if the diagnosis is uncertain or disease is </a:t>
            </a:r>
            <a:r>
              <a:rPr lang="en-US" dirty="0" err="1" smtClean="0"/>
              <a:t>nonsevere</a:t>
            </a:r>
            <a:r>
              <a:rPr lang="en-US" dirty="0" smtClean="0"/>
              <a:t> but treated if AOM</a:t>
            </a:r>
          </a:p>
          <a:p>
            <a:r>
              <a:rPr lang="en-US" dirty="0" smtClean="0"/>
              <a:t>is severe.</a:t>
            </a:r>
            <a:endParaRPr lang="en-US" dirty="0"/>
          </a:p>
        </p:txBody>
      </p:sp>
      <p:sp>
        <p:nvSpPr>
          <p:cNvPr id="4" name="Slide Number Placeholder 3"/>
          <p:cNvSpPr>
            <a:spLocks noGrp="1"/>
          </p:cNvSpPr>
          <p:nvPr>
            <p:ph type="sldNum" sz="quarter" idx="10"/>
          </p:nvPr>
        </p:nvSpPr>
        <p:spPr/>
        <p:txBody>
          <a:bodyPr/>
          <a:lstStyle/>
          <a:p>
            <a:fld id="{9CC1FBED-20A9-4A35-8EF4-FB9DD2E22C7C}" type="slidenum">
              <a:rPr lang="en-US" smtClean="0"/>
              <a:pPr/>
              <a:t>27</a:t>
            </a:fld>
            <a:endParaRPr lang="en-US"/>
          </a:p>
        </p:txBody>
      </p:sp>
    </p:spTree>
    <p:extLst>
      <p:ext uri="{BB962C8B-B14F-4D97-AF65-F5344CB8AC3E}">
        <p14:creationId xmlns:p14="http://schemas.microsoft.com/office/powerpoint/2010/main" xmlns="" val="3078823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Studies generally have concluded that antimicrobials are effective in preventing disease.129 This method of managing children with</a:t>
            </a:r>
          </a:p>
          <a:p>
            <a:r>
              <a:rPr lang="en-US" sz="1200" b="0" i="0" u="none" strike="noStrike" kern="1200" baseline="0" dirty="0" smtClean="0">
                <a:solidFill>
                  <a:schemeClr val="tx1"/>
                </a:solidFill>
                <a:latin typeface="+mn-lt"/>
                <a:ea typeface="+mn-ea"/>
                <a:cs typeface="+mn-cs"/>
              </a:rPr>
              <a:t>recurrent AOM is not recommended, however, because of the potential for increasing resistant organisms. Rather than daily medicine given for</a:t>
            </a:r>
          </a:p>
          <a:p>
            <a:r>
              <a:rPr lang="en-US" sz="1200" b="0" i="0" u="none" strike="noStrike" kern="1200" baseline="0" dirty="0" smtClean="0">
                <a:solidFill>
                  <a:schemeClr val="tx1"/>
                </a:solidFill>
                <a:latin typeface="+mn-lt"/>
                <a:ea typeface="+mn-ea"/>
                <a:cs typeface="+mn-cs"/>
              </a:rPr>
              <a:t>months at a time, treating intermittently at the time of upper respiratory tract symptoms has been tried, but efficacy is less than with continuous</a:t>
            </a:r>
          </a:p>
          <a:p>
            <a:r>
              <a:rPr lang="en-US" sz="1200" b="0" i="0" u="none" strike="noStrike" kern="1200" baseline="0" dirty="0" smtClean="0">
                <a:solidFill>
                  <a:schemeClr val="tx1"/>
                </a:solidFill>
                <a:latin typeface="+mn-lt"/>
                <a:ea typeface="+mn-ea"/>
                <a:cs typeface="+mn-cs"/>
              </a:rPr>
              <a:t>medication.</a:t>
            </a:r>
          </a:p>
          <a:p>
            <a:r>
              <a:rPr lang="en-US" sz="1200" b="0" i="0" u="none" strike="noStrike" kern="1200" baseline="0" dirty="0" smtClean="0">
                <a:solidFill>
                  <a:schemeClr val="tx1"/>
                </a:solidFill>
                <a:latin typeface="+mn-lt"/>
                <a:ea typeface="+mn-ea"/>
                <a:cs typeface="+mn-cs"/>
              </a:rPr>
              <a:t>a </a:t>
            </a:r>
            <a:r>
              <a:rPr lang="en-US" sz="1200" b="0" i="0" u="none" strike="noStrike" kern="1200" baseline="0" dirty="0" err="1" smtClean="0">
                <a:solidFill>
                  <a:schemeClr val="tx1"/>
                </a:solidFill>
                <a:latin typeface="+mn-lt"/>
                <a:ea typeface="+mn-ea"/>
                <a:cs typeface="+mn-cs"/>
              </a:rPr>
              <a:t>myringotomy</a:t>
            </a:r>
            <a:r>
              <a:rPr lang="en-US" sz="1200" b="0" i="0" u="none" strike="noStrike" kern="1200" baseline="0" dirty="0" smtClean="0">
                <a:solidFill>
                  <a:schemeClr val="tx1"/>
                </a:solidFill>
                <a:latin typeface="+mn-lt"/>
                <a:ea typeface="+mn-ea"/>
                <a:cs typeface="+mn-cs"/>
              </a:rPr>
              <a:t> or tympanocentesis is helpful for relief of pain and allows samples to be obtained for culture to identify the pathogen and to guide in the selection of antibiotics, but provides no advantage in duration of effusion or recurrence of episodes of AOM</a:t>
            </a:r>
            <a:endParaRPr lang="en-US" dirty="0"/>
          </a:p>
        </p:txBody>
      </p:sp>
      <p:sp>
        <p:nvSpPr>
          <p:cNvPr id="4" name="Slide Number Placeholder 3"/>
          <p:cNvSpPr>
            <a:spLocks noGrp="1"/>
          </p:cNvSpPr>
          <p:nvPr>
            <p:ph type="sldNum" sz="quarter" idx="10"/>
          </p:nvPr>
        </p:nvSpPr>
        <p:spPr/>
        <p:txBody>
          <a:bodyPr/>
          <a:lstStyle/>
          <a:p>
            <a:fld id="{9CC1FBED-20A9-4A35-8EF4-FB9DD2E22C7C}" type="slidenum">
              <a:rPr lang="en-US" smtClean="0"/>
              <a:pPr/>
              <a:t>32</a:t>
            </a:fld>
            <a:endParaRPr lang="en-US"/>
          </a:p>
        </p:txBody>
      </p:sp>
    </p:spTree>
    <p:extLst>
      <p:ext uri="{BB962C8B-B14F-4D97-AF65-F5344CB8AC3E}">
        <p14:creationId xmlns:p14="http://schemas.microsoft.com/office/powerpoint/2010/main" xmlns="" val="117674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AOM generally is characterized by rapid onset of signs and symptoms of inflammation in the middle ear accompanied</a:t>
            </a:r>
          </a:p>
          <a:p>
            <a:r>
              <a:rPr lang="en-US" sz="1200" b="0" i="0" u="none" strike="noStrike" kern="1200" baseline="0" dirty="0" smtClean="0">
                <a:solidFill>
                  <a:schemeClr val="tx1"/>
                </a:solidFill>
                <a:latin typeface="+mn-lt"/>
                <a:ea typeface="+mn-ea"/>
                <a:cs typeface="+mn-cs"/>
              </a:rPr>
              <a:t>by middle ear effusion (MEE). Signs of inflammation include</a:t>
            </a:r>
          </a:p>
          <a:p>
            <a:r>
              <a:rPr lang="en-US" sz="1200" b="0" i="0" u="none" strike="noStrike" kern="1200" baseline="0" dirty="0" smtClean="0">
                <a:solidFill>
                  <a:schemeClr val="tx1"/>
                </a:solidFill>
                <a:latin typeface="+mn-lt"/>
                <a:ea typeface="+mn-ea"/>
                <a:cs typeface="+mn-cs"/>
              </a:rPr>
              <a:t>bulging or fullness of the tympanic membrane (TM), erythema of the</a:t>
            </a:r>
          </a:p>
          <a:p>
            <a:r>
              <a:rPr lang="en-US" sz="1200" b="0" i="0" u="none" strike="noStrike" kern="1200" baseline="0" dirty="0" smtClean="0">
                <a:solidFill>
                  <a:schemeClr val="tx1"/>
                </a:solidFill>
                <a:latin typeface="+mn-lt"/>
                <a:ea typeface="+mn-ea"/>
                <a:cs typeface="+mn-cs"/>
              </a:rPr>
              <a:t>TM, and acute perforation of the TM with </a:t>
            </a:r>
            <a:r>
              <a:rPr lang="en-US" sz="1200" b="0" i="0" u="none" strike="noStrike" kern="1200" baseline="0" dirty="0" err="1" smtClean="0">
                <a:solidFill>
                  <a:schemeClr val="tx1"/>
                </a:solidFill>
                <a:latin typeface="+mn-lt"/>
                <a:ea typeface="+mn-ea"/>
                <a:cs typeface="+mn-cs"/>
              </a:rPr>
              <a:t>otorrhea</a:t>
            </a:r>
            <a:r>
              <a:rPr lang="en-US" sz="1200" b="0" i="0" u="none" strike="noStrike" kern="1200" baseline="0" dirty="0" smtClean="0">
                <a:solidFill>
                  <a:schemeClr val="tx1"/>
                </a:solidFill>
                <a:latin typeface="+mn-lt"/>
                <a:ea typeface="+mn-ea"/>
                <a:cs typeface="+mn-cs"/>
              </a:rPr>
              <a:t>. Symptoms</a:t>
            </a:r>
            <a:endParaRPr lang="en-US" dirty="0"/>
          </a:p>
        </p:txBody>
      </p:sp>
      <p:sp>
        <p:nvSpPr>
          <p:cNvPr id="4" name="Slide Number Placeholder 3"/>
          <p:cNvSpPr>
            <a:spLocks noGrp="1"/>
          </p:cNvSpPr>
          <p:nvPr>
            <p:ph type="sldNum" sz="quarter" idx="10"/>
          </p:nvPr>
        </p:nvSpPr>
        <p:spPr/>
        <p:txBody>
          <a:bodyPr/>
          <a:lstStyle/>
          <a:p>
            <a:fld id="{9CC1FBED-20A9-4A35-8EF4-FB9DD2E22C7C}" type="slidenum">
              <a:rPr lang="en-US" smtClean="0"/>
              <a:pPr/>
              <a:t>3</a:t>
            </a:fld>
            <a:endParaRPr lang="en-US"/>
          </a:p>
        </p:txBody>
      </p:sp>
    </p:spTree>
    <p:extLst>
      <p:ext uri="{BB962C8B-B14F-4D97-AF65-F5344CB8AC3E}">
        <p14:creationId xmlns:p14="http://schemas.microsoft.com/office/powerpoint/2010/main" xmlns="" val="151513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AOM generally is characterized by rapid onset of signs and symptoms of inflammation in the middle ear accompanied</a:t>
            </a:r>
          </a:p>
          <a:p>
            <a:r>
              <a:rPr lang="en-US" sz="1200" b="0" i="0" u="none" strike="noStrike" kern="1200" baseline="0" dirty="0" smtClean="0">
                <a:solidFill>
                  <a:schemeClr val="tx1"/>
                </a:solidFill>
                <a:latin typeface="+mn-lt"/>
                <a:ea typeface="+mn-ea"/>
                <a:cs typeface="+mn-cs"/>
              </a:rPr>
              <a:t>by middle ear effusion (MEE). Signs of inflammation include</a:t>
            </a:r>
          </a:p>
          <a:p>
            <a:r>
              <a:rPr lang="en-US" sz="1200" b="0" i="0" u="none" strike="noStrike" kern="1200" baseline="0" dirty="0" smtClean="0">
                <a:solidFill>
                  <a:schemeClr val="tx1"/>
                </a:solidFill>
                <a:latin typeface="+mn-lt"/>
                <a:ea typeface="+mn-ea"/>
                <a:cs typeface="+mn-cs"/>
              </a:rPr>
              <a:t>bulging or fullness of the tympanic membrane (TM), erythema of the</a:t>
            </a:r>
          </a:p>
          <a:p>
            <a:r>
              <a:rPr lang="en-US" sz="1200" b="0" i="0" u="none" strike="noStrike" kern="1200" baseline="0" dirty="0" smtClean="0">
                <a:solidFill>
                  <a:schemeClr val="tx1"/>
                </a:solidFill>
                <a:latin typeface="+mn-lt"/>
                <a:ea typeface="+mn-ea"/>
                <a:cs typeface="+mn-cs"/>
              </a:rPr>
              <a:t>TM, and acute perforation of the TM with otorrhea. Symptoms</a:t>
            </a:r>
            <a:endParaRPr lang="en-US" dirty="0"/>
          </a:p>
        </p:txBody>
      </p:sp>
      <p:sp>
        <p:nvSpPr>
          <p:cNvPr id="4" name="Slide Number Placeholder 3"/>
          <p:cNvSpPr>
            <a:spLocks noGrp="1"/>
          </p:cNvSpPr>
          <p:nvPr>
            <p:ph type="sldNum" sz="quarter" idx="10"/>
          </p:nvPr>
        </p:nvSpPr>
        <p:spPr/>
        <p:txBody>
          <a:bodyPr/>
          <a:lstStyle/>
          <a:p>
            <a:fld id="{9CC1FBED-20A9-4A35-8EF4-FB9DD2E22C7C}" type="slidenum">
              <a:rPr lang="en-US" smtClean="0"/>
              <a:pPr/>
              <a:t>4</a:t>
            </a:fld>
            <a:endParaRPr lang="en-US"/>
          </a:p>
        </p:txBody>
      </p:sp>
    </p:spTree>
    <p:extLst>
      <p:ext uri="{BB962C8B-B14F-4D97-AF65-F5344CB8AC3E}">
        <p14:creationId xmlns:p14="http://schemas.microsoft.com/office/powerpoint/2010/main" xmlns="" val="151513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proper head and neck examination is invaluable, because it may identify conditions that may</a:t>
            </a:r>
          </a:p>
          <a:p>
            <a:r>
              <a:rPr lang="en-US" sz="1200" b="0" i="0" u="none" strike="noStrike" kern="1200" baseline="0" dirty="0" smtClean="0">
                <a:solidFill>
                  <a:schemeClr val="tx1"/>
                </a:solidFill>
                <a:latin typeface="+mn-lt"/>
                <a:ea typeface="+mn-ea"/>
                <a:cs typeface="+mn-cs"/>
              </a:rPr>
              <a:t>predispose the patient to otitis media. </a:t>
            </a:r>
            <a:r>
              <a:rPr lang="en-US" sz="1200" b="0" i="0" u="none" strike="noStrike" kern="1200" baseline="0" dirty="0" err="1" smtClean="0">
                <a:solidFill>
                  <a:schemeClr val="tx1"/>
                </a:solidFill>
                <a:latin typeface="+mn-lt"/>
                <a:ea typeface="+mn-ea"/>
                <a:cs typeface="+mn-cs"/>
              </a:rPr>
              <a:t>Hypernasality</a:t>
            </a:r>
            <a:r>
              <a:rPr lang="en-US" sz="1200" b="0" i="0" u="none" strike="noStrike" kern="1200" baseline="0" dirty="0" smtClean="0">
                <a:solidFill>
                  <a:schemeClr val="tx1"/>
                </a:solidFill>
                <a:latin typeface="+mn-lt"/>
                <a:ea typeface="+mn-ea"/>
                <a:cs typeface="+mn-cs"/>
              </a:rPr>
              <a:t> indicates </a:t>
            </a:r>
            <a:r>
              <a:rPr lang="en-US" sz="1200" b="0" i="0" u="none" strike="noStrike" kern="1200" baseline="0" dirty="0" err="1" smtClean="0">
                <a:solidFill>
                  <a:schemeClr val="tx1"/>
                </a:solidFill>
                <a:latin typeface="+mn-lt"/>
                <a:ea typeface="+mn-ea"/>
                <a:cs typeface="+mn-cs"/>
              </a:rPr>
              <a:t>velopharyngeal</a:t>
            </a:r>
            <a:r>
              <a:rPr lang="en-US" sz="1200" b="0" i="0" u="none" strike="noStrike" kern="1200" baseline="0" dirty="0" smtClean="0">
                <a:solidFill>
                  <a:schemeClr val="tx1"/>
                </a:solidFill>
                <a:latin typeface="+mn-lt"/>
                <a:ea typeface="+mn-ea"/>
                <a:cs typeface="+mn-cs"/>
              </a:rPr>
              <a:t> insufficiency, whereas </a:t>
            </a:r>
            <a:r>
              <a:rPr lang="en-US" sz="1200" b="0" i="0" u="none" strike="noStrike" kern="1200" baseline="0" dirty="0" err="1" smtClean="0">
                <a:solidFill>
                  <a:schemeClr val="tx1"/>
                </a:solidFill>
                <a:latin typeface="+mn-lt"/>
                <a:ea typeface="+mn-ea"/>
                <a:cs typeface="+mn-cs"/>
              </a:rPr>
              <a:t>hyponasality</a:t>
            </a:r>
            <a:r>
              <a:rPr lang="en-US" sz="1200" b="0" i="0" u="none" strike="noStrike" kern="1200" baseline="0" dirty="0" smtClean="0">
                <a:solidFill>
                  <a:schemeClr val="tx1"/>
                </a:solidFill>
                <a:latin typeface="+mn-lt"/>
                <a:ea typeface="+mn-ea"/>
                <a:cs typeface="+mn-cs"/>
              </a:rPr>
              <a:t> may be caused by obstructing adenoids or nasal obstruction due to nasal polyposis or deviated septum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hyponasality</a:t>
            </a:r>
            <a:r>
              <a:rPr lang="en-US" dirty="0" smtClean="0"/>
              <a:t> /</a:t>
            </a:r>
            <a:r>
              <a:rPr lang="en-US" dirty="0" err="1" smtClean="0"/>
              <a:t>hy·po·na·sal·i·ty</a:t>
            </a:r>
            <a:r>
              <a:rPr lang="en-US" dirty="0" smtClean="0"/>
              <a:t>/ (-</a:t>
            </a:r>
            <a:r>
              <a:rPr lang="en-US" dirty="0" err="1" smtClean="0"/>
              <a:t>na</a:t>
            </a:r>
            <a:r>
              <a:rPr lang="en-US" dirty="0" smtClean="0"/>
              <a:t>-</a:t>
            </a:r>
            <a:r>
              <a:rPr lang="en-US" dirty="0" err="1" smtClean="0"/>
              <a:t>zal´it</a:t>
            </a:r>
            <a:r>
              <a:rPr lang="en-US" dirty="0" smtClean="0"/>
              <a:t>-e) a quality of voice in which there is a complete lack of nasal emission of air and nasal resonance, so that the speaker sounds as if he has a cold.</a:t>
            </a:r>
          </a:p>
          <a:p>
            <a:r>
              <a:rPr lang="en-US" dirty="0" err="1" smtClean="0"/>
              <a:t>hypernasality</a:t>
            </a:r>
            <a:r>
              <a:rPr lang="en-US" dirty="0" smtClean="0"/>
              <a:t> /</a:t>
            </a:r>
            <a:r>
              <a:rPr lang="en-US" dirty="0" err="1" smtClean="0"/>
              <a:t>hy·per·na·sal·i·ty</a:t>
            </a:r>
            <a:r>
              <a:rPr lang="en-US" dirty="0" smtClean="0"/>
              <a:t>/ (-</a:t>
            </a:r>
            <a:r>
              <a:rPr lang="en-US" dirty="0" err="1" smtClean="0"/>
              <a:t>na-zal´ĭ-te</a:t>
            </a:r>
            <a:r>
              <a:rPr lang="en-US" dirty="0" smtClean="0"/>
              <a:t>) a quality of voice in which the emission of air through the nose is excessive due to </a:t>
            </a:r>
            <a:r>
              <a:rPr lang="en-US" dirty="0" err="1" smtClean="0"/>
              <a:t>velopharyngeal</a:t>
            </a:r>
            <a:r>
              <a:rPr lang="en-US" dirty="0" smtClean="0"/>
              <a:t> insufficiency; it causes deterioration of intelligibility of speech.</a:t>
            </a:r>
            <a:endParaRPr lang="en-US" dirty="0"/>
          </a:p>
        </p:txBody>
      </p:sp>
      <p:sp>
        <p:nvSpPr>
          <p:cNvPr id="4" name="Slide Number Placeholder 3"/>
          <p:cNvSpPr>
            <a:spLocks noGrp="1"/>
          </p:cNvSpPr>
          <p:nvPr>
            <p:ph type="sldNum" sz="quarter" idx="10"/>
          </p:nvPr>
        </p:nvSpPr>
        <p:spPr/>
        <p:txBody>
          <a:bodyPr/>
          <a:lstStyle/>
          <a:p>
            <a:fld id="{9CC1FBED-20A9-4A35-8EF4-FB9DD2E22C7C}" type="slidenum">
              <a:rPr lang="en-US" smtClean="0"/>
              <a:pPr/>
              <a:t>5</a:t>
            </a:fld>
            <a:endParaRPr lang="en-US"/>
          </a:p>
        </p:txBody>
      </p:sp>
    </p:spTree>
    <p:extLst>
      <p:ext uri="{BB962C8B-B14F-4D97-AF65-F5344CB8AC3E}">
        <p14:creationId xmlns:p14="http://schemas.microsoft.com/office/powerpoint/2010/main" xmlns="" val="239770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1FBED-20A9-4A35-8EF4-FB9DD2E22C7C}" type="slidenum">
              <a:rPr lang="en-US" smtClean="0"/>
              <a:pPr/>
              <a:t>6</a:t>
            </a:fld>
            <a:endParaRPr lang="en-US"/>
          </a:p>
        </p:txBody>
      </p:sp>
    </p:spTree>
    <p:extLst>
      <p:ext uri="{BB962C8B-B14F-4D97-AF65-F5344CB8AC3E}">
        <p14:creationId xmlns:p14="http://schemas.microsoft.com/office/powerpoint/2010/main" xmlns="" val="239770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Right ear. Secretory otitis media. Air bubbles can</a:t>
            </a:r>
          </a:p>
          <a:p>
            <a:r>
              <a:rPr lang="en-US" sz="1200" b="0" i="0" u="none" strike="noStrike" kern="1200" baseline="0" dirty="0" smtClean="0">
                <a:solidFill>
                  <a:schemeClr val="tx1"/>
                </a:solidFill>
                <a:latin typeface="+mn-lt"/>
                <a:ea typeface="+mn-ea"/>
                <a:cs typeface="+mn-cs"/>
              </a:rPr>
              <a:t>be seen anterior to the handle of the malleus and also in the</a:t>
            </a:r>
          </a:p>
          <a:p>
            <a:r>
              <a:rPr lang="en-US" sz="1200" b="0" i="0" u="none" strike="noStrike" kern="1200" baseline="0" dirty="0" err="1" smtClean="0">
                <a:solidFill>
                  <a:schemeClr val="tx1"/>
                </a:solidFill>
                <a:latin typeface="+mn-lt"/>
                <a:ea typeface="+mn-ea"/>
                <a:cs typeface="+mn-cs"/>
              </a:rPr>
              <a:t>posteroinferior</a:t>
            </a:r>
            <a:r>
              <a:rPr lang="en-US" sz="1200" b="0" i="0" u="none" strike="noStrike" kern="1200" baseline="0" smtClean="0">
                <a:solidFill>
                  <a:schemeClr val="tx1"/>
                </a:solidFill>
                <a:latin typeface="+mn-lt"/>
                <a:ea typeface="+mn-ea"/>
                <a:cs typeface="+mn-cs"/>
              </a:rPr>
              <a:t> quadrant.</a:t>
            </a:r>
            <a:endParaRPr lang="en-US"/>
          </a:p>
        </p:txBody>
      </p:sp>
      <p:sp>
        <p:nvSpPr>
          <p:cNvPr id="4" name="Slide Number Placeholder 3"/>
          <p:cNvSpPr>
            <a:spLocks noGrp="1"/>
          </p:cNvSpPr>
          <p:nvPr>
            <p:ph type="sldNum" sz="quarter" idx="10"/>
          </p:nvPr>
        </p:nvSpPr>
        <p:spPr/>
        <p:txBody>
          <a:bodyPr/>
          <a:lstStyle/>
          <a:p>
            <a:fld id="{9CC1FBED-20A9-4A35-8EF4-FB9DD2E22C7C}" type="slidenum">
              <a:rPr lang="en-US" smtClean="0"/>
              <a:pPr/>
              <a:t>7</a:t>
            </a:fld>
            <a:endParaRPr lang="en-US"/>
          </a:p>
        </p:txBody>
      </p:sp>
    </p:spTree>
    <p:extLst>
      <p:ext uri="{BB962C8B-B14F-4D97-AF65-F5344CB8AC3E}">
        <p14:creationId xmlns:p14="http://schemas.microsoft.com/office/powerpoint/2010/main" xmlns="" val="1188051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position of the TM ranges from severely retracted to bulging. Mild to moderate retraction indicates negative pressure, MEE, or both, whereas</a:t>
            </a:r>
          </a:p>
          <a:p>
            <a:r>
              <a:rPr lang="en-US" sz="1200" b="0" i="0" u="none" strike="noStrike" kern="1200" baseline="0" dirty="0" smtClean="0">
                <a:solidFill>
                  <a:schemeClr val="tx1"/>
                </a:solidFill>
                <a:latin typeface="+mn-lt"/>
                <a:ea typeface="+mn-ea"/>
                <a:cs typeface="+mn-cs"/>
              </a:rPr>
              <a:t>a severely retracted TM usually is associated with effusion. Fullness and bulging of the TM are caused by increased pressure or fluid, or both,</a:t>
            </a:r>
          </a:p>
          <a:p>
            <a:r>
              <a:rPr lang="en-US" sz="1200" b="0" i="0" u="none" strike="noStrike" kern="1200" baseline="0" dirty="0" smtClean="0">
                <a:solidFill>
                  <a:schemeClr val="tx1"/>
                </a:solidFill>
                <a:latin typeface="+mn-lt"/>
                <a:ea typeface="+mn-ea"/>
                <a:cs typeface="+mn-cs"/>
              </a:rPr>
              <a:t>in the middle ear. </a:t>
            </a:r>
            <a:endParaRPr lang="en-US" dirty="0"/>
          </a:p>
        </p:txBody>
      </p:sp>
      <p:sp>
        <p:nvSpPr>
          <p:cNvPr id="4" name="Slide Number Placeholder 3"/>
          <p:cNvSpPr>
            <a:spLocks noGrp="1"/>
          </p:cNvSpPr>
          <p:nvPr>
            <p:ph type="sldNum" sz="quarter" idx="10"/>
          </p:nvPr>
        </p:nvSpPr>
        <p:spPr/>
        <p:txBody>
          <a:bodyPr/>
          <a:lstStyle/>
          <a:p>
            <a:fld id="{9CC1FBED-20A9-4A35-8EF4-FB9DD2E22C7C}" type="slidenum">
              <a:rPr lang="en-US" smtClean="0"/>
              <a:pPr/>
              <a:t>8</a:t>
            </a:fld>
            <a:endParaRPr lang="en-US"/>
          </a:p>
        </p:txBody>
      </p:sp>
    </p:spTree>
    <p:extLst>
      <p:ext uri="{BB962C8B-B14F-4D97-AF65-F5344CB8AC3E}">
        <p14:creationId xmlns:p14="http://schemas.microsoft.com/office/powerpoint/2010/main" xmlns="" val="239770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Opacification</a:t>
            </a:r>
            <a:r>
              <a:rPr lang="en-US" sz="1200" b="0" i="0" u="none" strike="noStrike" kern="1200" baseline="0" dirty="0" smtClean="0">
                <a:solidFill>
                  <a:schemeClr val="tx1"/>
                </a:solidFill>
                <a:latin typeface="+mn-lt"/>
                <a:ea typeface="+mn-ea"/>
                <a:cs typeface="+mn-cs"/>
              </a:rPr>
              <a:t> of the TM may be caused by thickening or scarring or presence of MEE. A red but translucent TM is a</a:t>
            </a:r>
          </a:p>
          <a:p>
            <a:r>
              <a:rPr lang="en-US" sz="1200" b="0" i="0" u="none" strike="noStrike" kern="1200" baseline="0" dirty="0" smtClean="0">
                <a:solidFill>
                  <a:schemeClr val="tx1"/>
                </a:solidFill>
                <a:latin typeface="+mn-lt"/>
                <a:ea typeface="+mn-ea"/>
                <a:cs typeface="+mn-cs"/>
              </a:rPr>
              <a:t>typical finding in a crying or sneezing infant, secondary to engorgement of blood vessels in the TM. On the other hand, a “red” TM that is full</a:t>
            </a:r>
          </a:p>
          <a:p>
            <a:r>
              <a:rPr lang="en-US" sz="1200" b="0" i="0" u="none" strike="noStrike" kern="1200" baseline="0" dirty="0" smtClean="0">
                <a:solidFill>
                  <a:schemeClr val="tx1"/>
                </a:solidFill>
                <a:latin typeface="+mn-lt"/>
                <a:ea typeface="+mn-ea"/>
                <a:cs typeface="+mn-cs"/>
              </a:rPr>
              <a:t>or bulging often is a sign of AOM.</a:t>
            </a:r>
            <a:endParaRPr lang="en-US" dirty="0"/>
          </a:p>
        </p:txBody>
      </p:sp>
      <p:sp>
        <p:nvSpPr>
          <p:cNvPr id="4" name="Slide Number Placeholder 3"/>
          <p:cNvSpPr>
            <a:spLocks noGrp="1"/>
          </p:cNvSpPr>
          <p:nvPr>
            <p:ph type="sldNum" sz="quarter" idx="10"/>
          </p:nvPr>
        </p:nvSpPr>
        <p:spPr/>
        <p:txBody>
          <a:bodyPr/>
          <a:lstStyle/>
          <a:p>
            <a:fld id="{9CC1FBED-20A9-4A35-8EF4-FB9DD2E22C7C}" type="slidenum">
              <a:rPr lang="en-US" smtClean="0"/>
              <a:pPr/>
              <a:t>9</a:t>
            </a:fld>
            <a:endParaRPr lang="en-US"/>
          </a:p>
        </p:txBody>
      </p:sp>
    </p:spTree>
    <p:extLst>
      <p:ext uri="{BB962C8B-B14F-4D97-AF65-F5344CB8AC3E}">
        <p14:creationId xmlns:p14="http://schemas.microsoft.com/office/powerpoint/2010/main" xmlns="" val="2397707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1FBED-20A9-4A35-8EF4-FB9DD2E22C7C}" type="slidenum">
              <a:rPr lang="en-US" smtClean="0"/>
              <a:pPr/>
              <a:t>14</a:t>
            </a:fld>
            <a:endParaRPr lang="en-US"/>
          </a:p>
        </p:txBody>
      </p:sp>
    </p:spTree>
    <p:extLst>
      <p:ext uri="{BB962C8B-B14F-4D97-AF65-F5344CB8AC3E}">
        <p14:creationId xmlns:p14="http://schemas.microsoft.com/office/powerpoint/2010/main" xmlns="" val="2397707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18"/>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9CE6EFF-7BB0-4D92-8AA6-D507F93CB7B7}" type="datetimeFigureOut">
              <a:rPr lang="fa-IR" smtClean="0"/>
              <a:pPr/>
              <a:t>12/04/1445</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27F53C9-495C-4216-88A1-C6A039EC55F6}"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3"/>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9CE6EFF-7BB0-4D92-8AA6-D507F93CB7B7}" type="datetimeFigureOut">
              <a:rPr lang="fa-IR" smtClean="0"/>
              <a:pPr/>
              <a:t>12/04/1445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227F53C9-495C-4216-88A1-C6A039EC55F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57"/>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9CE6EFF-7BB0-4D92-8AA6-D507F93CB7B7}" type="datetimeFigureOut">
              <a:rPr lang="fa-IR" smtClean="0"/>
              <a:pPr/>
              <a:t>12/04/1445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227F53C9-495C-4216-88A1-C6A039EC55F6}"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9CE6EFF-7BB0-4D92-8AA6-D507F93CB7B7}" type="datetimeFigureOut">
              <a:rPr lang="fa-IR" smtClean="0"/>
              <a:pPr/>
              <a:t>12/04/1445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227F53C9-495C-4216-88A1-C6A039EC55F6}"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9CE6EFF-7BB0-4D92-8AA6-D507F93CB7B7}" type="datetimeFigureOut">
              <a:rPr lang="fa-IR" smtClean="0"/>
              <a:pPr/>
              <a:t>12/04/1445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227F53C9-495C-4216-88A1-C6A039EC55F6}" type="slidenum">
              <a:rPr lang="fa-IR" smtClean="0"/>
              <a:pPr/>
              <a:t>‹#›</a:t>
            </a:fld>
            <a:endParaRPr lang="fa-I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9CE6EFF-7BB0-4D92-8AA6-D507F93CB7B7}" type="datetimeFigureOut">
              <a:rPr lang="fa-IR" smtClean="0"/>
              <a:pPr/>
              <a:t>12/04/1445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227F53C9-495C-4216-88A1-C6A039EC55F6}"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80"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311"/>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78" y="1444311"/>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9CE6EFF-7BB0-4D92-8AA6-D507F93CB7B7}" type="datetimeFigureOut">
              <a:rPr lang="fa-IR" smtClean="0"/>
              <a:pPr/>
              <a:t>12/04/1445</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227F53C9-495C-4216-88A1-C6A039EC55F6}"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9CE6EFF-7BB0-4D92-8AA6-D507F93CB7B7}" type="datetimeFigureOut">
              <a:rPr lang="fa-IR" smtClean="0"/>
              <a:pPr/>
              <a:t>12/04/1445</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227F53C9-495C-4216-88A1-C6A039EC55F6}"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9CE6EFF-7BB0-4D92-8AA6-D507F93CB7B7}" type="datetimeFigureOut">
              <a:rPr lang="fa-IR" smtClean="0"/>
              <a:pPr/>
              <a:t>12/04/1445</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227F53C9-495C-4216-88A1-C6A039EC55F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C9CE6EFF-7BB0-4D92-8AA6-D507F93CB7B7}" type="datetimeFigureOut">
              <a:rPr lang="fa-IR" smtClean="0"/>
              <a:pPr/>
              <a:t>12/04/1445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227F53C9-495C-4216-88A1-C6A039EC55F6}"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9CE6EFF-7BB0-4D92-8AA6-D507F93CB7B7}" type="datetimeFigureOut">
              <a:rPr lang="fa-IR" smtClean="0"/>
              <a:pPr/>
              <a:t>12/04/1445</a:t>
            </a:fld>
            <a:endParaRPr lang="fa-IR"/>
          </a:p>
        </p:txBody>
      </p:sp>
      <p:sp>
        <p:nvSpPr>
          <p:cNvPr id="6" name="Footer Placeholder 5"/>
          <p:cNvSpPr>
            <a:spLocks noGrp="1"/>
          </p:cNvSpPr>
          <p:nvPr>
            <p:ph type="ftr" sz="quarter" idx="11"/>
          </p:nvPr>
        </p:nvSpPr>
        <p:spPr>
          <a:xfrm>
            <a:off x="5840108" y="6407961"/>
            <a:ext cx="313424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27F53C9-495C-4216-88A1-C6A039EC55F6}" type="slidenum">
              <a:rPr lang="fa-IR" smtClean="0"/>
              <a:pPr/>
              <a:t>‹#›</a:t>
            </a:fld>
            <a:endParaRPr lang="fa-IR"/>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5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5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36"/>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C9CE6EFF-7BB0-4D92-8AA6-D507F93CB7B7}" type="datetimeFigureOut">
              <a:rPr lang="fa-IR" smtClean="0"/>
              <a:pPr/>
              <a:t>12/04/1445</a:t>
            </a:fld>
            <a:endParaRPr lang="fa-IR"/>
          </a:p>
        </p:txBody>
      </p:sp>
      <p:sp>
        <p:nvSpPr>
          <p:cNvPr id="22" name="Footer Placeholder 21"/>
          <p:cNvSpPr>
            <a:spLocks noGrp="1"/>
          </p:cNvSpPr>
          <p:nvPr>
            <p:ph type="ftr" sz="quarter" idx="3"/>
          </p:nvPr>
        </p:nvSpPr>
        <p:spPr>
          <a:xfrm>
            <a:off x="5840108" y="6407961"/>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11529696" y="6407961"/>
            <a:ext cx="487680" cy="365125"/>
          </a:xfrm>
          <a:prstGeom prst="rect">
            <a:avLst/>
          </a:prstGeom>
        </p:spPr>
        <p:txBody>
          <a:bodyPr vert="horz" anchor="b"/>
          <a:lstStyle>
            <a:lvl1pPr algn="r" eaLnBrk="1" latinLnBrk="0" hangingPunct="1">
              <a:defRPr kumimoji="0" sz="1000" b="0">
                <a:solidFill>
                  <a:schemeClr val="tx1"/>
                </a:solidFill>
              </a:defRPr>
            </a:lvl1pPr>
            <a:extLst/>
          </a:lstStyle>
          <a:p>
            <a:fld id="{227F53C9-495C-4216-88A1-C6A039EC55F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Acute Otitis media</a:t>
            </a:r>
            <a:endParaRPr lang="en-US" dirty="0"/>
          </a:p>
        </p:txBody>
      </p:sp>
      <p:sp>
        <p:nvSpPr>
          <p:cNvPr id="4" name="Subtitle 3"/>
          <p:cNvSpPr>
            <a:spLocks noGrp="1"/>
          </p:cNvSpPr>
          <p:nvPr>
            <p:ph type="subTitle" idx="1"/>
          </p:nvPr>
        </p:nvSpPr>
        <p:spPr/>
        <p:txBody>
          <a:bodyPr>
            <a:normAutofit fontScale="92500" lnSpcReduction="20000"/>
          </a:bodyPr>
          <a:lstStyle/>
          <a:p>
            <a:pPr algn="l"/>
            <a:r>
              <a:rPr lang="en-US" dirty="0" err="1" smtClean="0"/>
              <a:t>Dr.smr.Azimi</a:t>
            </a:r>
            <a:endParaRPr lang="en-US" dirty="0" smtClean="0"/>
          </a:p>
          <a:p>
            <a:pPr algn="l"/>
            <a:r>
              <a:rPr lang="en-US" dirty="0" err="1" smtClean="0"/>
              <a:t>Otorhinolaryngologist</a:t>
            </a:r>
            <a:endParaRPr lang="en-US" dirty="0" smtClean="0"/>
          </a:p>
          <a:p>
            <a:pPr algn="l"/>
            <a:r>
              <a:rPr lang="en-US" dirty="0" smtClean="0"/>
              <a:t>Fellowship of </a:t>
            </a:r>
            <a:r>
              <a:rPr lang="en-US" dirty="0" err="1" smtClean="0"/>
              <a:t>rhinology</a:t>
            </a:r>
            <a:endParaRPr lang="en-US" dirty="0"/>
          </a:p>
        </p:txBody>
      </p:sp>
    </p:spTree>
    <p:extLst>
      <p:ext uri="{BB962C8B-B14F-4D97-AF65-F5344CB8AC3E}">
        <p14:creationId xmlns:p14="http://schemas.microsoft.com/office/powerpoint/2010/main" xmlns="" val="40279906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xmlns="" id="{5BCB6E0B-27D4-42ED-BBCA-AE604BEE7929}"/>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36320" y="1228566"/>
            <a:ext cx="9951720" cy="48639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endParaRPr lang="fa-IR"/>
          </a:p>
        </p:txBody>
      </p:sp>
      <p:sp>
        <p:nvSpPr>
          <p:cNvPr id="58370" name="Rectangle 2"/>
          <p:cNvSpPr>
            <a:spLocks noGrp="1" noChangeArrowheads="1"/>
          </p:cNvSpPr>
          <p:nvPr>
            <p:ph type="title"/>
          </p:nvPr>
        </p:nvSpPr>
        <p:spPr>
          <a:xfrm>
            <a:off x="1219200" y="274649"/>
            <a:ext cx="7950200" cy="922337"/>
          </a:xfrm>
        </p:spPr>
        <p:txBody>
          <a:bodyPr/>
          <a:lstStyle/>
          <a:p>
            <a:r>
              <a:rPr lang="en-GB" sz="2800">
                <a:solidFill>
                  <a:schemeClr val="tx1"/>
                </a:solidFill>
              </a:rPr>
              <a:t>AOM (pus behind the eardrum)</a:t>
            </a:r>
          </a:p>
        </p:txBody>
      </p:sp>
      <p:pic>
        <p:nvPicPr>
          <p:cNvPr id="58373" name="Picture 5" descr="Acute Otits Media"/>
          <p:cNvPicPr>
            <a:picLocks noChangeAspect="1" noChangeArrowheads="1"/>
          </p:cNvPicPr>
          <p:nvPr/>
        </p:nvPicPr>
        <p:blipFill>
          <a:blip r:embed="rId2" cstate="print"/>
          <a:srcRect/>
          <a:stretch>
            <a:fillRect/>
          </a:stretch>
        </p:blipFill>
        <p:spPr bwMode="auto">
          <a:xfrm>
            <a:off x="3024717" y="1557338"/>
            <a:ext cx="6426200" cy="4572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6FF3D31-4DAE-47F5-A770-029B56783D3C}"/>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166589" y="1704181"/>
            <a:ext cx="3449639" cy="3449638"/>
          </a:xfrm>
        </p:spPr>
      </p:pic>
      <p:sp>
        <p:nvSpPr>
          <p:cNvPr id="2" name="Title 1">
            <a:extLst>
              <a:ext uri="{FF2B5EF4-FFF2-40B4-BE49-F238E27FC236}">
                <a16:creationId xmlns:a16="http://schemas.microsoft.com/office/drawing/2014/main" xmlns="" id="{E860D5E1-07EC-4DA8-B848-6849771D8312}"/>
              </a:ext>
            </a:extLst>
          </p:cNvPr>
          <p:cNvSpPr>
            <a:spLocks noGrp="1"/>
          </p:cNvSpPr>
          <p:nvPr>
            <p:ph type="title"/>
          </p:nvPr>
        </p:nvSpPr>
        <p:spPr/>
        <p:txBody>
          <a:bodyPr/>
          <a:lstStyle/>
          <a:p>
            <a:endParaRPr lang="fa-IR"/>
          </a:p>
        </p:txBody>
      </p:sp>
      <p:pic>
        <p:nvPicPr>
          <p:cNvPr id="7" name="Picture 6">
            <a:extLst>
              <a:ext uri="{FF2B5EF4-FFF2-40B4-BE49-F238E27FC236}">
                <a16:creationId xmlns:a16="http://schemas.microsoft.com/office/drawing/2014/main" xmlns="" id="{3B268495-93FA-4FE5-88B6-256F6160AEC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37147" y="1524000"/>
            <a:ext cx="5715000" cy="3810000"/>
          </a:xfrm>
          <a:prstGeom prst="rect">
            <a:avLst/>
          </a:prstGeom>
        </p:spPr>
      </p:pic>
    </p:spTree>
    <p:extLst>
      <p:ext uri="{BB962C8B-B14F-4D97-AF65-F5344CB8AC3E}">
        <p14:creationId xmlns:p14="http://schemas.microsoft.com/office/powerpoint/2010/main" xmlns="" val="4277506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630551F9-F1E7-4878-A3D4-3EA11F8995B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934368"/>
            <a:ext cx="6156960" cy="4109771"/>
          </a:xfrm>
          <a:prstGeom prst="rect">
            <a:avLst/>
          </a:prstGeom>
        </p:spPr>
      </p:pic>
      <p:pic>
        <p:nvPicPr>
          <p:cNvPr id="5" name="Content Placeholder 4">
            <a:extLst>
              <a:ext uri="{FF2B5EF4-FFF2-40B4-BE49-F238E27FC236}">
                <a16:creationId xmlns:a16="http://schemas.microsoft.com/office/drawing/2014/main" xmlns="" id="{23208EBA-9B8E-4D03-BFE1-DA923F4BC99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22449" y="1988184"/>
            <a:ext cx="4186016" cy="361043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1"/>
            <a:ext cx="10363200" cy="4571999"/>
          </a:xfrm>
        </p:spPr>
        <p:txBody>
          <a:bodyPr>
            <a:normAutofit/>
          </a:bodyPr>
          <a:lstStyle/>
          <a:p>
            <a:r>
              <a:rPr lang="en-US" dirty="0" err="1"/>
              <a:t>Immittance</a:t>
            </a:r>
            <a:r>
              <a:rPr lang="en-US" dirty="0"/>
              <a:t> Testing (Tympanometry</a:t>
            </a:r>
            <a:r>
              <a:rPr lang="en-US" dirty="0" smtClean="0"/>
              <a:t>)</a:t>
            </a:r>
          </a:p>
          <a:p>
            <a:pPr lvl="1"/>
            <a:r>
              <a:rPr lang="en-US" dirty="0"/>
              <a:t>When </a:t>
            </a:r>
            <a:r>
              <a:rPr lang="en-US" dirty="0" err="1"/>
              <a:t>otoscopic</a:t>
            </a:r>
            <a:r>
              <a:rPr lang="en-US" dirty="0"/>
              <a:t> </a:t>
            </a:r>
            <a:r>
              <a:rPr lang="en-US" dirty="0" smtClean="0"/>
              <a:t>evaluation is </a:t>
            </a:r>
            <a:r>
              <a:rPr lang="en-US" dirty="0"/>
              <a:t>inconclusive or difficult to </a:t>
            </a:r>
            <a:r>
              <a:rPr lang="en-US" dirty="0" smtClean="0"/>
              <a:t>perform (</a:t>
            </a:r>
            <a:r>
              <a:rPr lang="en-US" dirty="0"/>
              <a:t>in children older than 6 </a:t>
            </a:r>
            <a:r>
              <a:rPr lang="en-US" dirty="0" smtClean="0"/>
              <a:t>months)</a:t>
            </a:r>
          </a:p>
          <a:p>
            <a:pPr lvl="1"/>
            <a:r>
              <a:rPr lang="en-US" dirty="0" smtClean="0"/>
              <a:t>Screening as well as follow up</a:t>
            </a:r>
            <a:endParaRPr lang="en-US"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xmlns="" val="4000821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err="1" smtClean="0"/>
              <a:t>Ome</a:t>
            </a:r>
            <a:r>
              <a:rPr lang="en-US" dirty="0" smtClean="0"/>
              <a:t>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3201" y="1465811"/>
            <a:ext cx="5486400" cy="4228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97600" y="1465812"/>
            <a:ext cx="5654896" cy="39446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9611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2891282" y="1481138"/>
            <a:ext cx="6409437" cy="4525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Pathophysiology and Pathogenesis</a:t>
            </a:r>
          </a:p>
        </p:txBody>
      </p:sp>
    </p:spTree>
    <p:extLst>
      <p:ext uri="{BB962C8B-B14F-4D97-AF65-F5344CB8AC3E}">
        <p14:creationId xmlns:p14="http://schemas.microsoft.com/office/powerpoint/2010/main" xmlns="" val="1113709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Eustachian Tube Function</a:t>
            </a:r>
          </a:p>
          <a:p>
            <a:pPr lvl="1"/>
            <a:r>
              <a:rPr lang="en-US" dirty="0"/>
              <a:t>The </a:t>
            </a:r>
            <a:r>
              <a:rPr lang="en-US" dirty="0" err="1"/>
              <a:t>eustachian</a:t>
            </a:r>
            <a:r>
              <a:rPr lang="en-US" dirty="0"/>
              <a:t> tube in the infant is shorter, wider, and more </a:t>
            </a:r>
            <a:r>
              <a:rPr lang="en-US" dirty="0" smtClean="0"/>
              <a:t>horizontal than </a:t>
            </a:r>
            <a:r>
              <a:rPr lang="en-US" dirty="0"/>
              <a:t>in the </a:t>
            </a:r>
            <a:r>
              <a:rPr lang="en-US" dirty="0" smtClean="0"/>
              <a:t>adult</a:t>
            </a:r>
          </a:p>
          <a:p>
            <a:r>
              <a:rPr lang="en-US" dirty="0"/>
              <a:t>physiologic functions of the </a:t>
            </a:r>
            <a:r>
              <a:rPr lang="en-US" dirty="0" err="1"/>
              <a:t>eustachian</a:t>
            </a:r>
            <a:r>
              <a:rPr lang="en-US" dirty="0"/>
              <a:t> </a:t>
            </a:r>
            <a:r>
              <a:rPr lang="en-US" dirty="0" smtClean="0"/>
              <a:t>tube</a:t>
            </a:r>
          </a:p>
          <a:p>
            <a:pPr lvl="1"/>
            <a:r>
              <a:rPr lang="en-US" dirty="0" smtClean="0"/>
              <a:t> </a:t>
            </a:r>
            <a:r>
              <a:rPr lang="en-US" b="1" i="1" dirty="0"/>
              <a:t>pressure </a:t>
            </a:r>
            <a:r>
              <a:rPr lang="en-US" b="1" i="1" dirty="0" smtClean="0"/>
              <a:t>regulation </a:t>
            </a:r>
            <a:r>
              <a:rPr lang="en-US" b="1" dirty="0" smtClean="0"/>
              <a:t>(ventilation)</a:t>
            </a:r>
          </a:p>
          <a:p>
            <a:pPr lvl="1"/>
            <a:r>
              <a:rPr lang="en-US" i="1" dirty="0" smtClean="0"/>
              <a:t>Protection</a:t>
            </a:r>
          </a:p>
          <a:p>
            <a:pPr lvl="1"/>
            <a:r>
              <a:rPr lang="en-US" i="1" dirty="0" smtClean="0"/>
              <a:t>Clearance </a:t>
            </a:r>
            <a:r>
              <a:rPr lang="en-US" dirty="0"/>
              <a:t>(drainage</a:t>
            </a:r>
            <a:r>
              <a:rPr lang="en-US" dirty="0" smtClean="0"/>
              <a:t>)</a:t>
            </a:r>
          </a:p>
        </p:txBody>
      </p:sp>
      <p:sp>
        <p:nvSpPr>
          <p:cNvPr id="2" name="Title 1"/>
          <p:cNvSpPr>
            <a:spLocks noGrp="1"/>
          </p:cNvSpPr>
          <p:nvPr>
            <p:ph type="title"/>
          </p:nvPr>
        </p:nvSpPr>
        <p:spPr/>
        <p:txBody>
          <a:bodyPr>
            <a:normAutofit/>
          </a:bodyPr>
          <a:lstStyle/>
          <a:p>
            <a:r>
              <a:rPr lang="en-US" dirty="0"/>
              <a:t>Pathophysiology and Pathogenesis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985" y="1480384"/>
            <a:ext cx="9852280" cy="43624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2657" y="1524001"/>
            <a:ext cx="10074940" cy="4275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26121" y="1335129"/>
            <a:ext cx="10088008" cy="4652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8813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out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arn(outVertical)">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outVertical)">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a:t>
            </a:r>
            <a:r>
              <a:rPr lang="en-US" dirty="0" smtClean="0"/>
              <a:t>titis </a:t>
            </a:r>
            <a:r>
              <a:rPr lang="en-US" dirty="0"/>
              <a:t>media was diagnosed in 39% of children </a:t>
            </a:r>
            <a:r>
              <a:rPr lang="en-US" dirty="0" smtClean="0"/>
              <a:t>by 9 </a:t>
            </a:r>
            <a:r>
              <a:rPr lang="en-US" dirty="0"/>
              <a:t>months and 62% of children by 2 years of age</a:t>
            </a:r>
            <a:r>
              <a:rPr lang="en-US" dirty="0" smtClean="0"/>
              <a:t>.</a:t>
            </a:r>
          </a:p>
          <a:p>
            <a:endParaRPr lang="en-US" i="1" dirty="0" smtClean="0"/>
          </a:p>
          <a:p>
            <a:r>
              <a:rPr lang="en-US" i="1" dirty="0" smtClean="0">
                <a:solidFill>
                  <a:srgbClr val="FF0000"/>
                </a:solidFill>
              </a:rPr>
              <a:t>Streptococcus </a:t>
            </a:r>
            <a:r>
              <a:rPr lang="en-US" i="1" dirty="0" err="1" smtClean="0">
                <a:solidFill>
                  <a:srgbClr val="FF0000"/>
                </a:solidFill>
              </a:rPr>
              <a:t>pneumoniae</a:t>
            </a:r>
            <a:r>
              <a:rPr lang="en-US" i="1" dirty="0" smtClean="0">
                <a:solidFill>
                  <a:srgbClr val="FF0000"/>
                </a:solidFill>
              </a:rPr>
              <a:t> </a:t>
            </a:r>
            <a:r>
              <a:rPr lang="en-US" dirty="0"/>
              <a:t>was the single most common bacterial pathogen </a:t>
            </a:r>
            <a:r>
              <a:rPr lang="en-US" dirty="0" smtClean="0"/>
              <a:t>in AOM </a:t>
            </a:r>
          </a:p>
          <a:p>
            <a:endParaRPr lang="en-US" i="1" dirty="0" smtClean="0"/>
          </a:p>
          <a:p>
            <a:r>
              <a:rPr lang="en-US" i="1" dirty="0" err="1" smtClean="0"/>
              <a:t>Haemophilus</a:t>
            </a:r>
            <a:r>
              <a:rPr lang="en-US" i="1" dirty="0" smtClean="0"/>
              <a:t> </a:t>
            </a:r>
            <a:r>
              <a:rPr lang="en-US" i="1" dirty="0" err="1"/>
              <a:t>influenzae</a:t>
            </a:r>
            <a:r>
              <a:rPr lang="en-US" i="1" dirty="0"/>
              <a:t> </a:t>
            </a:r>
            <a:endParaRPr lang="en-US" dirty="0" smtClean="0"/>
          </a:p>
          <a:p>
            <a:r>
              <a:rPr lang="en-US" dirty="0" smtClean="0"/>
              <a:t> </a:t>
            </a:r>
            <a:r>
              <a:rPr lang="en-US" i="1" dirty="0"/>
              <a:t>Moraxella </a:t>
            </a:r>
            <a:r>
              <a:rPr lang="en-US" i="1" dirty="0" err="1"/>
              <a:t>catarrhalis</a:t>
            </a:r>
            <a:endParaRPr lang="en-US" dirty="0"/>
          </a:p>
        </p:txBody>
      </p:sp>
      <p:sp>
        <p:nvSpPr>
          <p:cNvPr id="2" name="Title 1"/>
          <p:cNvSpPr>
            <a:spLocks noGrp="1"/>
          </p:cNvSpPr>
          <p:nvPr>
            <p:ph type="title"/>
          </p:nvPr>
        </p:nvSpPr>
        <p:spPr/>
        <p:txBody>
          <a:bodyPr/>
          <a:lstStyle/>
          <a:p>
            <a:r>
              <a:rPr lang="en-US" dirty="0"/>
              <a:t>Bacteriology</a:t>
            </a:r>
          </a:p>
        </p:txBody>
      </p:sp>
    </p:spTree>
    <p:extLst>
      <p:ext uri="{BB962C8B-B14F-4D97-AF65-F5344CB8AC3E}">
        <p14:creationId xmlns:p14="http://schemas.microsoft.com/office/powerpoint/2010/main" xmlns="" val="3090942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8001" y="1676401"/>
            <a:ext cx="11147436" cy="3915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Bacteriology</a:t>
            </a:r>
          </a:p>
        </p:txBody>
      </p:sp>
    </p:spTree>
    <p:extLst>
      <p:ext uri="{BB962C8B-B14F-4D97-AF65-F5344CB8AC3E}">
        <p14:creationId xmlns:p14="http://schemas.microsoft.com/office/powerpoint/2010/main" xmlns="" val="3016927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Acute </a:t>
            </a:r>
            <a:r>
              <a:rPr lang="en-US" dirty="0"/>
              <a:t>otitis media (AOM</a:t>
            </a:r>
            <a:r>
              <a:rPr lang="en-US" dirty="0" smtClean="0"/>
              <a:t>)</a:t>
            </a:r>
            <a:endParaRPr lang="en-US" dirty="0"/>
          </a:p>
          <a:p>
            <a:r>
              <a:rPr lang="en-US" dirty="0"/>
              <a:t>O</a:t>
            </a:r>
            <a:r>
              <a:rPr lang="en-US" dirty="0" smtClean="0"/>
              <a:t>titis </a:t>
            </a:r>
            <a:r>
              <a:rPr lang="en-US" dirty="0"/>
              <a:t>media with effusion (OME</a:t>
            </a:r>
            <a:r>
              <a:rPr lang="en-US" dirty="0" smtClean="0"/>
              <a:t>)</a:t>
            </a:r>
            <a:endParaRPr lang="en-US" dirty="0"/>
          </a:p>
        </p:txBody>
      </p:sp>
      <p:sp>
        <p:nvSpPr>
          <p:cNvPr id="3" name="Title 2"/>
          <p:cNvSpPr>
            <a:spLocks noGrp="1"/>
          </p:cNvSpPr>
          <p:nvPr>
            <p:ph type="title"/>
          </p:nvPr>
        </p:nvSpPr>
        <p:spPr/>
        <p:txBody>
          <a:bodyPr/>
          <a:lstStyle/>
          <a:p>
            <a:r>
              <a:rPr lang="en-US" dirty="0"/>
              <a:t>Definition/Symptoms and Signs</a:t>
            </a:r>
          </a:p>
        </p:txBody>
      </p:sp>
    </p:spTree>
    <p:extLst>
      <p:ext uri="{BB962C8B-B14F-4D97-AF65-F5344CB8AC3E}">
        <p14:creationId xmlns:p14="http://schemas.microsoft.com/office/powerpoint/2010/main" xmlns="" val="41749872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V</a:t>
            </a:r>
            <a:r>
              <a:rPr lang="en-US" dirty="0" smtClean="0"/>
              <a:t>iral Infection of </a:t>
            </a:r>
            <a:r>
              <a:rPr lang="en-US" dirty="0"/>
              <a:t>the </a:t>
            </a:r>
            <a:r>
              <a:rPr lang="en-US" dirty="0" smtClean="0"/>
              <a:t>upper respiratory </a:t>
            </a:r>
            <a:r>
              <a:rPr lang="en-US" dirty="0"/>
              <a:t>tract mucosa initiates the whole cascade of events that </a:t>
            </a:r>
            <a:r>
              <a:rPr lang="en-US" dirty="0" smtClean="0"/>
              <a:t>finally leads </a:t>
            </a:r>
            <a:r>
              <a:rPr lang="en-US" dirty="0"/>
              <a:t>to the development of AOM</a:t>
            </a:r>
          </a:p>
        </p:txBody>
      </p:sp>
      <p:sp>
        <p:nvSpPr>
          <p:cNvPr id="2" name="Title 1"/>
          <p:cNvSpPr>
            <a:spLocks noGrp="1"/>
          </p:cNvSpPr>
          <p:nvPr>
            <p:ph type="title"/>
          </p:nvPr>
        </p:nvSpPr>
        <p:spPr/>
        <p:txBody>
          <a:bodyPr/>
          <a:lstStyle/>
          <a:p>
            <a:r>
              <a:rPr lang="en-US" dirty="0" smtClean="0"/>
              <a:t>virology</a:t>
            </a:r>
            <a:endParaRPr lang="en-US" dirty="0"/>
          </a:p>
        </p:txBody>
      </p:sp>
    </p:spTree>
    <p:extLst>
      <p:ext uri="{BB962C8B-B14F-4D97-AF65-F5344CB8AC3E}">
        <p14:creationId xmlns:p14="http://schemas.microsoft.com/office/powerpoint/2010/main" xmlns="" val="3250234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Allergy may induce inflammatory swelling of the </a:t>
            </a:r>
            <a:r>
              <a:rPr lang="en-US" dirty="0" err="1" smtClean="0">
                <a:solidFill>
                  <a:srgbClr val="FF0000"/>
                </a:solidFill>
              </a:rPr>
              <a:t>eustachian</a:t>
            </a:r>
            <a:r>
              <a:rPr lang="en-US" dirty="0" smtClean="0">
                <a:solidFill>
                  <a:srgbClr val="FF0000"/>
                </a:solidFill>
              </a:rPr>
              <a:t> tube mucosa</a:t>
            </a:r>
          </a:p>
          <a:p>
            <a:endParaRPr lang="en-US" dirty="0" smtClean="0">
              <a:solidFill>
                <a:srgbClr val="FF0000"/>
              </a:solidFill>
            </a:endParaRPr>
          </a:p>
          <a:p>
            <a:r>
              <a:rPr lang="en-US" dirty="0" smtClean="0"/>
              <a:t>Allergies produce inflammatory obstruction of the nose</a:t>
            </a:r>
          </a:p>
          <a:p>
            <a:r>
              <a:rPr lang="en-US" dirty="0" smtClean="0"/>
              <a:t>Bacteria-laden allergic nasopharyngeal secretions may be aspirated into the middle ear</a:t>
            </a:r>
            <a:endParaRPr lang="en-US" dirty="0"/>
          </a:p>
        </p:txBody>
      </p:sp>
      <p:sp>
        <p:nvSpPr>
          <p:cNvPr id="2" name="Title 1"/>
          <p:cNvSpPr>
            <a:spLocks noGrp="1"/>
          </p:cNvSpPr>
          <p:nvPr>
            <p:ph type="title"/>
          </p:nvPr>
        </p:nvSpPr>
        <p:spPr/>
        <p:txBody>
          <a:bodyPr/>
          <a:lstStyle/>
          <a:p>
            <a:r>
              <a:rPr lang="en-US" dirty="0"/>
              <a:t>Allergy and Immunology</a:t>
            </a:r>
          </a:p>
        </p:txBody>
      </p:sp>
    </p:spTree>
    <p:extLst>
      <p:ext uri="{BB962C8B-B14F-4D97-AF65-F5344CB8AC3E}">
        <p14:creationId xmlns:p14="http://schemas.microsoft.com/office/powerpoint/2010/main" xmlns="" val="4289672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267200"/>
          </a:xfrm>
        </p:spPr>
        <p:txBody>
          <a:bodyPr>
            <a:normAutofit/>
          </a:bodyPr>
          <a:lstStyle/>
          <a:p>
            <a:pPr marL="624078" indent="-514350">
              <a:buFont typeface="+mj-lt"/>
              <a:buAutoNum type="arabicPeriod"/>
            </a:pPr>
            <a:r>
              <a:rPr lang="en-US" i="1" dirty="0" smtClean="0"/>
              <a:t>Age</a:t>
            </a:r>
            <a:r>
              <a:rPr lang="en-US" dirty="0" smtClean="0">
                <a:solidFill>
                  <a:srgbClr val="FF0000"/>
                </a:solidFill>
              </a:rPr>
              <a:t>; </a:t>
            </a:r>
            <a:r>
              <a:rPr lang="en-US" dirty="0">
                <a:solidFill>
                  <a:srgbClr val="FF0000"/>
                </a:solidFill>
              </a:rPr>
              <a:t>6 and 11 months of </a:t>
            </a:r>
            <a:r>
              <a:rPr lang="en-US" dirty="0" smtClean="0">
                <a:solidFill>
                  <a:srgbClr val="FF0000"/>
                </a:solidFill>
              </a:rPr>
              <a:t>age</a:t>
            </a:r>
            <a:r>
              <a:rPr lang="en-US" dirty="0" smtClean="0"/>
              <a:t>, first onset out of this range </a:t>
            </a:r>
            <a:r>
              <a:rPr lang="en-US" dirty="0"/>
              <a:t>is a powerful predictor of </a:t>
            </a:r>
            <a:r>
              <a:rPr lang="en-US" dirty="0" smtClean="0"/>
              <a:t>recurrence</a:t>
            </a:r>
          </a:p>
          <a:p>
            <a:pPr marL="624078" indent="-514350">
              <a:buFont typeface="+mj-lt"/>
              <a:buAutoNum type="arabicPeriod"/>
            </a:pPr>
            <a:r>
              <a:rPr lang="en-US" i="1" dirty="0" smtClean="0"/>
              <a:t>Allergy</a:t>
            </a:r>
            <a:r>
              <a:rPr lang="en-US" dirty="0" smtClean="0"/>
              <a:t>; </a:t>
            </a:r>
            <a:r>
              <a:rPr lang="en-US" dirty="0"/>
              <a:t>higher frequency of OME </a:t>
            </a:r>
            <a:r>
              <a:rPr lang="en-US" dirty="0" smtClean="0"/>
              <a:t>and MEE in </a:t>
            </a:r>
            <a:r>
              <a:rPr lang="en-US" dirty="0"/>
              <a:t>allergic children than </a:t>
            </a:r>
            <a:r>
              <a:rPr lang="en-US" dirty="0" smtClean="0"/>
              <a:t>in </a:t>
            </a:r>
            <a:r>
              <a:rPr lang="en-US" dirty="0" err="1" smtClean="0"/>
              <a:t>nonallergic</a:t>
            </a:r>
            <a:r>
              <a:rPr lang="en-US" dirty="0" smtClean="0"/>
              <a:t> children</a:t>
            </a:r>
          </a:p>
          <a:p>
            <a:pPr marL="624078" indent="-514350">
              <a:buFont typeface="+mj-lt"/>
              <a:buAutoNum type="arabicPeriod"/>
            </a:pPr>
            <a:r>
              <a:rPr lang="en-US" i="1" dirty="0" err="1" smtClean="0"/>
              <a:t>Immunocompetence</a:t>
            </a:r>
            <a:r>
              <a:rPr lang="en-US" i="1" dirty="0" smtClean="0"/>
              <a:t>; </a:t>
            </a:r>
            <a:r>
              <a:rPr lang="en-US" dirty="0" smtClean="0"/>
              <a:t>Children </a:t>
            </a:r>
            <a:r>
              <a:rPr lang="en-US" dirty="0"/>
              <a:t>with recurrent otitis </a:t>
            </a:r>
            <a:r>
              <a:rPr lang="en-US" dirty="0" smtClean="0"/>
              <a:t>media may </a:t>
            </a:r>
            <a:r>
              <a:rPr lang="en-US" dirty="0"/>
              <a:t>have a defect in the immune </a:t>
            </a:r>
            <a:r>
              <a:rPr lang="en-US" dirty="0" smtClean="0"/>
              <a:t>system</a:t>
            </a:r>
          </a:p>
          <a:p>
            <a:pPr marL="624078" indent="-514350">
              <a:buFont typeface="+mj-lt"/>
              <a:buAutoNum type="arabicPeriod"/>
            </a:pPr>
            <a:r>
              <a:rPr lang="en-US" i="1" dirty="0"/>
              <a:t>Cleft Palate/Craniofacial </a:t>
            </a:r>
            <a:r>
              <a:rPr lang="en-US" i="1" dirty="0" smtClean="0"/>
              <a:t>Abnormality; </a:t>
            </a:r>
            <a:r>
              <a:rPr lang="en-US" dirty="0" smtClean="0"/>
              <a:t>Otitis </a:t>
            </a:r>
            <a:r>
              <a:rPr lang="en-US" dirty="0"/>
              <a:t>media is considered “universal” in infants younger than 2 </a:t>
            </a:r>
            <a:r>
              <a:rPr lang="en-US" dirty="0" smtClean="0"/>
              <a:t>years of </a:t>
            </a:r>
            <a:r>
              <a:rPr lang="en-US" dirty="0"/>
              <a:t>age with unrepaired cleft palate</a:t>
            </a:r>
          </a:p>
        </p:txBody>
      </p:sp>
      <p:sp>
        <p:nvSpPr>
          <p:cNvPr id="2" name="Title 1"/>
          <p:cNvSpPr>
            <a:spLocks noGrp="1"/>
          </p:cNvSpPr>
          <p:nvPr>
            <p:ph type="title"/>
          </p:nvPr>
        </p:nvSpPr>
        <p:spPr/>
        <p:txBody>
          <a:bodyPr/>
          <a:lstStyle/>
          <a:p>
            <a:r>
              <a:rPr lang="en-US" dirty="0"/>
              <a:t>Risk Factors</a:t>
            </a:r>
          </a:p>
        </p:txBody>
      </p:sp>
    </p:spTree>
    <p:extLst>
      <p:ext uri="{BB962C8B-B14F-4D97-AF65-F5344CB8AC3E}">
        <p14:creationId xmlns:p14="http://schemas.microsoft.com/office/powerpoint/2010/main" xmlns="" val="3139032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267200"/>
          </a:xfrm>
        </p:spPr>
        <p:txBody>
          <a:bodyPr>
            <a:normAutofit/>
          </a:bodyPr>
          <a:lstStyle/>
          <a:p>
            <a:r>
              <a:rPr lang="en-US" dirty="0" smtClean="0"/>
              <a:t>Environmental risk factors; </a:t>
            </a:r>
          </a:p>
          <a:p>
            <a:pPr lvl="1"/>
            <a:r>
              <a:rPr lang="en-US" dirty="0" smtClean="0"/>
              <a:t>day </a:t>
            </a:r>
            <a:r>
              <a:rPr lang="en-US" dirty="0"/>
              <a:t>care </a:t>
            </a:r>
            <a:r>
              <a:rPr lang="en-US" dirty="0" smtClean="0"/>
              <a:t>attendance, </a:t>
            </a:r>
          </a:p>
          <a:p>
            <a:pPr lvl="1"/>
            <a:r>
              <a:rPr lang="en-US" dirty="0" smtClean="0"/>
              <a:t>number </a:t>
            </a:r>
            <a:r>
              <a:rPr lang="en-US" dirty="0"/>
              <a:t>of siblings,</a:t>
            </a:r>
          </a:p>
          <a:p>
            <a:pPr lvl="1"/>
            <a:r>
              <a:rPr lang="en-US" dirty="0"/>
              <a:t>tobacco smoke exposure, </a:t>
            </a:r>
            <a:endParaRPr lang="en-US" dirty="0" smtClean="0"/>
          </a:p>
          <a:p>
            <a:pPr lvl="1"/>
            <a:r>
              <a:rPr lang="en-US" dirty="0" smtClean="0"/>
              <a:t>Bottle feeding</a:t>
            </a:r>
            <a:r>
              <a:rPr lang="en-US" dirty="0"/>
              <a:t>, </a:t>
            </a:r>
            <a:endParaRPr lang="en-US" dirty="0" smtClean="0"/>
          </a:p>
          <a:p>
            <a:pPr lvl="1"/>
            <a:r>
              <a:rPr lang="en-US" dirty="0" smtClean="0"/>
              <a:t>birth </a:t>
            </a:r>
            <a:r>
              <a:rPr lang="en-US" dirty="0"/>
              <a:t>weight, </a:t>
            </a:r>
            <a:endParaRPr lang="en-US" dirty="0" smtClean="0"/>
          </a:p>
          <a:p>
            <a:pPr lvl="1"/>
            <a:r>
              <a:rPr lang="en-US" dirty="0" smtClean="0"/>
              <a:t>Socioeconomic status</a:t>
            </a:r>
          </a:p>
          <a:p>
            <a:pPr lvl="1"/>
            <a:r>
              <a:rPr lang="en-US" dirty="0" smtClean="0"/>
              <a:t>Air </a:t>
            </a:r>
            <a:r>
              <a:rPr lang="en-US" dirty="0"/>
              <a:t>pollution</a:t>
            </a:r>
          </a:p>
        </p:txBody>
      </p:sp>
      <p:sp>
        <p:nvSpPr>
          <p:cNvPr id="2" name="Title 1"/>
          <p:cNvSpPr>
            <a:spLocks noGrp="1"/>
          </p:cNvSpPr>
          <p:nvPr>
            <p:ph type="title"/>
          </p:nvPr>
        </p:nvSpPr>
        <p:spPr/>
        <p:txBody>
          <a:bodyPr/>
          <a:lstStyle/>
          <a:p>
            <a:r>
              <a:rPr lang="en-US" dirty="0"/>
              <a:t>Risk Factors</a:t>
            </a:r>
          </a:p>
        </p:txBody>
      </p:sp>
    </p:spTree>
    <p:extLst>
      <p:ext uri="{BB962C8B-B14F-4D97-AF65-F5344CB8AC3E}">
        <p14:creationId xmlns:p14="http://schemas.microsoft.com/office/powerpoint/2010/main" xmlns="" val="1368068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267200"/>
          </a:xfrm>
        </p:spPr>
        <p:txBody>
          <a:bodyPr>
            <a:normAutofit/>
          </a:bodyPr>
          <a:lstStyle/>
          <a:p>
            <a:r>
              <a:rPr lang="en-US" dirty="0"/>
              <a:t>The incidence of AOM is highest during the </a:t>
            </a:r>
            <a:r>
              <a:rPr lang="en-US" dirty="0">
                <a:solidFill>
                  <a:srgbClr val="FF0000"/>
                </a:solidFill>
              </a:rPr>
              <a:t>fall and</a:t>
            </a:r>
          </a:p>
          <a:p>
            <a:pPr marL="68580" indent="0">
              <a:buNone/>
            </a:pPr>
            <a:r>
              <a:rPr lang="en-US" dirty="0">
                <a:solidFill>
                  <a:srgbClr val="FF0000"/>
                </a:solidFill>
              </a:rPr>
              <a:t>winter </a:t>
            </a:r>
            <a:r>
              <a:rPr lang="en-US" dirty="0"/>
              <a:t>months and lowest during spring and summer months, </a:t>
            </a:r>
            <a:r>
              <a:rPr lang="en-US" dirty="0" smtClean="0"/>
              <a:t>which parallels </a:t>
            </a:r>
            <a:r>
              <a:rPr lang="en-US" dirty="0"/>
              <a:t>the incidence of URI</a:t>
            </a:r>
          </a:p>
        </p:txBody>
      </p:sp>
      <p:sp>
        <p:nvSpPr>
          <p:cNvPr id="2" name="Title 1"/>
          <p:cNvSpPr>
            <a:spLocks noGrp="1"/>
          </p:cNvSpPr>
          <p:nvPr>
            <p:ph type="title"/>
          </p:nvPr>
        </p:nvSpPr>
        <p:spPr/>
        <p:txBody>
          <a:bodyPr/>
          <a:lstStyle/>
          <a:p>
            <a:r>
              <a:rPr lang="en-US" dirty="0"/>
              <a:t>Risk Factors</a:t>
            </a:r>
          </a:p>
        </p:txBody>
      </p:sp>
    </p:spTree>
    <p:extLst>
      <p:ext uri="{BB962C8B-B14F-4D97-AF65-F5344CB8AC3E}">
        <p14:creationId xmlns:p14="http://schemas.microsoft.com/office/powerpoint/2010/main" xmlns="" val="166627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24078" indent="-514350">
              <a:buFont typeface="+mj-lt"/>
              <a:buAutoNum type="arabicPeriod"/>
            </a:pPr>
            <a:r>
              <a:rPr lang="en-US" dirty="0"/>
              <a:t>Promotion of breastfeeding </a:t>
            </a:r>
            <a:endParaRPr lang="en-US" dirty="0" smtClean="0"/>
          </a:p>
          <a:p>
            <a:pPr marL="624078" indent="-514350">
              <a:buFont typeface="+mj-lt"/>
              <a:buAutoNum type="arabicPeriod"/>
            </a:pPr>
            <a:r>
              <a:rPr lang="en-US" dirty="0" smtClean="0"/>
              <a:t>Avoidance of supine </a:t>
            </a:r>
            <a:r>
              <a:rPr lang="en-US" dirty="0"/>
              <a:t>bottle feeding and pacifier use, </a:t>
            </a:r>
          </a:p>
          <a:p>
            <a:pPr marL="624078" indent="-514350">
              <a:buFont typeface="+mj-lt"/>
              <a:buAutoNum type="arabicPeriod"/>
            </a:pPr>
            <a:r>
              <a:rPr lang="en-US" dirty="0" smtClean="0"/>
              <a:t>elimination </a:t>
            </a:r>
            <a:r>
              <a:rPr lang="en-US" dirty="0"/>
              <a:t>of </a:t>
            </a:r>
            <a:r>
              <a:rPr lang="en-US" dirty="0" smtClean="0"/>
              <a:t>passive tobacco smoke</a:t>
            </a:r>
          </a:p>
          <a:p>
            <a:pPr marL="624078" indent="-514350">
              <a:buFont typeface="+mj-lt"/>
              <a:buAutoNum type="arabicPeriod"/>
            </a:pPr>
            <a:r>
              <a:rPr lang="en-US" dirty="0"/>
              <a:t>influenza </a:t>
            </a:r>
            <a:r>
              <a:rPr lang="en-US" dirty="0" smtClean="0"/>
              <a:t>and </a:t>
            </a:r>
            <a:r>
              <a:rPr lang="en-US" dirty="0"/>
              <a:t>Streptococcus </a:t>
            </a:r>
            <a:r>
              <a:rPr lang="en-US" dirty="0" smtClean="0"/>
              <a:t>pneumonia vaccine</a:t>
            </a:r>
            <a:endParaRPr lang="en-US" dirty="0"/>
          </a:p>
        </p:txBody>
      </p:sp>
      <p:sp>
        <p:nvSpPr>
          <p:cNvPr id="2" name="Title 1"/>
          <p:cNvSpPr>
            <a:spLocks noGrp="1"/>
          </p:cNvSpPr>
          <p:nvPr>
            <p:ph type="title"/>
          </p:nvPr>
        </p:nvSpPr>
        <p:spPr/>
        <p:txBody>
          <a:bodyPr/>
          <a:lstStyle/>
          <a:p>
            <a:r>
              <a:rPr lang="en-US" dirty="0"/>
              <a:t>Prevention of Disease</a:t>
            </a:r>
          </a:p>
        </p:txBody>
      </p:sp>
    </p:spTree>
    <p:extLst>
      <p:ext uri="{BB962C8B-B14F-4D97-AF65-F5344CB8AC3E}">
        <p14:creationId xmlns:p14="http://schemas.microsoft.com/office/powerpoint/2010/main" xmlns="" val="2805467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10363200" cy="4876800"/>
          </a:xfrm>
        </p:spPr>
        <p:txBody>
          <a:bodyPr>
            <a:normAutofit/>
          </a:bodyPr>
          <a:lstStyle/>
          <a:p>
            <a:r>
              <a:rPr lang="en-US" dirty="0" smtClean="0"/>
              <a:t>Observation</a:t>
            </a:r>
          </a:p>
          <a:p>
            <a:r>
              <a:rPr lang="en-US" dirty="0" smtClean="0"/>
              <a:t>Medical treatment</a:t>
            </a:r>
          </a:p>
          <a:p>
            <a:pPr lvl="1"/>
            <a:r>
              <a:rPr lang="en-US" i="1" dirty="0" smtClean="0"/>
              <a:t>Antibiotics</a:t>
            </a:r>
          </a:p>
          <a:p>
            <a:pPr lvl="1"/>
            <a:r>
              <a:rPr lang="en-US" i="1" dirty="0" smtClean="0"/>
              <a:t>Decongestants/Antihistamines</a:t>
            </a:r>
          </a:p>
          <a:p>
            <a:pPr lvl="1"/>
            <a:r>
              <a:rPr lang="en-US" i="1" dirty="0" smtClean="0"/>
              <a:t>Steroids</a:t>
            </a:r>
          </a:p>
          <a:p>
            <a:r>
              <a:rPr lang="en-US" i="1" dirty="0" smtClean="0"/>
              <a:t>Surgical treatment</a:t>
            </a:r>
          </a:p>
          <a:p>
            <a:pPr lvl="1"/>
            <a:r>
              <a:rPr lang="en-US" i="1" dirty="0" err="1" smtClean="0"/>
              <a:t>Myringotomy</a:t>
            </a:r>
            <a:r>
              <a:rPr lang="en-US" i="1" dirty="0" smtClean="0"/>
              <a:t>/</a:t>
            </a:r>
            <a:r>
              <a:rPr lang="en-US" i="1" dirty="0" err="1" smtClean="0"/>
              <a:t>Tympanocentesis</a:t>
            </a:r>
            <a:endParaRPr lang="en-US" i="1" dirty="0" smtClean="0"/>
          </a:p>
          <a:p>
            <a:pPr lvl="1"/>
            <a:r>
              <a:rPr lang="en-US" i="1" dirty="0"/>
              <a:t>Myringotomy with Tympanostomy Tube </a:t>
            </a:r>
            <a:r>
              <a:rPr lang="en-US" i="1" dirty="0" smtClean="0"/>
              <a:t>Insertion</a:t>
            </a:r>
          </a:p>
          <a:p>
            <a:pPr lvl="1"/>
            <a:r>
              <a:rPr lang="en-US" i="1" dirty="0"/>
              <a:t>Adenoidectomy with and without Tonsillectomy</a:t>
            </a:r>
            <a:endParaRPr lang="en-US" i="1"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a:t>Treatment</a:t>
            </a:r>
          </a:p>
        </p:txBody>
      </p:sp>
    </p:spTree>
    <p:extLst>
      <p:ext uri="{BB962C8B-B14F-4D97-AF65-F5344CB8AC3E}">
        <p14:creationId xmlns:p14="http://schemas.microsoft.com/office/powerpoint/2010/main" xmlns="" val="237733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Observation</a:t>
            </a:r>
          </a:p>
          <a:p>
            <a:endParaRPr lang="en-US" dirty="0" smtClean="0"/>
          </a:p>
          <a:p>
            <a:r>
              <a:rPr lang="en-US" dirty="0" smtClean="0"/>
              <a:t>Sever disease</a:t>
            </a:r>
          </a:p>
          <a:p>
            <a:pPr marL="850392" lvl="1" indent="-457200">
              <a:buFont typeface="+mj-lt"/>
              <a:buAutoNum type="arabicPeriod"/>
            </a:pPr>
            <a:r>
              <a:rPr lang="en-US" dirty="0" smtClean="0"/>
              <a:t>moderate </a:t>
            </a:r>
            <a:r>
              <a:rPr lang="en-US" dirty="0"/>
              <a:t>to </a:t>
            </a:r>
            <a:r>
              <a:rPr lang="en-US" dirty="0" smtClean="0"/>
              <a:t>severe otalgia</a:t>
            </a:r>
          </a:p>
          <a:p>
            <a:pPr marL="850392" lvl="1" indent="-457200">
              <a:buFont typeface="+mj-lt"/>
              <a:buAutoNum type="arabicPeriod"/>
            </a:pPr>
            <a:r>
              <a:rPr lang="en-US" dirty="0" smtClean="0"/>
              <a:t>temperatures </a:t>
            </a:r>
            <a:r>
              <a:rPr lang="en-US" dirty="0"/>
              <a:t>higher than </a:t>
            </a:r>
            <a:r>
              <a:rPr lang="en-US" dirty="0" smtClean="0"/>
              <a:t>39°C orally or 39.5°C </a:t>
            </a:r>
            <a:r>
              <a:rPr lang="en-US" dirty="0"/>
              <a:t>rectally, </a:t>
            </a:r>
            <a:endParaRPr lang="en-US" dirty="0" smtClean="0"/>
          </a:p>
          <a:p>
            <a:pPr marL="850392" lvl="1" indent="-457200">
              <a:buFont typeface="+mj-lt"/>
              <a:buAutoNum type="arabicPeriod"/>
            </a:pPr>
            <a:r>
              <a:rPr lang="en-US" dirty="0" smtClean="0"/>
              <a:t>toxic-appearing </a:t>
            </a:r>
            <a:r>
              <a:rPr lang="en-US" dirty="0"/>
              <a:t>child</a:t>
            </a:r>
            <a:endParaRPr lang="en-US" dirty="0" smtClean="0"/>
          </a:p>
          <a:p>
            <a:endParaRPr lang="en-US" dirty="0"/>
          </a:p>
        </p:txBody>
      </p:sp>
      <p:sp>
        <p:nvSpPr>
          <p:cNvPr id="2" name="Title 1"/>
          <p:cNvSpPr>
            <a:spLocks noGrp="1"/>
          </p:cNvSpPr>
          <p:nvPr>
            <p:ph type="title"/>
          </p:nvPr>
        </p:nvSpPr>
        <p:spPr/>
        <p:txBody>
          <a:bodyPr/>
          <a:lstStyle/>
          <a:p>
            <a:r>
              <a:rPr lang="en-US" dirty="0" smtClean="0"/>
              <a:t>Treatment </a:t>
            </a:r>
            <a:r>
              <a:rPr lang="en-US" cap="none" dirty="0" smtClean="0"/>
              <a:t>of </a:t>
            </a:r>
            <a:r>
              <a:rPr lang="en-US" dirty="0" smtClean="0"/>
              <a:t>AOM</a:t>
            </a:r>
            <a:endParaRPr lang="en-US" dirty="0"/>
          </a:p>
        </p:txBody>
      </p:sp>
    </p:spTree>
    <p:extLst>
      <p:ext uri="{BB962C8B-B14F-4D97-AF65-F5344CB8AC3E}">
        <p14:creationId xmlns:p14="http://schemas.microsoft.com/office/powerpoint/2010/main" xmlns="" val="3088286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a:t>
            </a:r>
            <a:r>
              <a:rPr lang="en-US" cap="none" dirty="0"/>
              <a:t>of </a:t>
            </a:r>
            <a:r>
              <a:rPr lang="en-US" dirty="0" smtClean="0"/>
              <a:t>AOM (algorithm) </a:t>
            </a:r>
            <a:endParaRPr lang="en-US" dirty="0"/>
          </a:p>
        </p:txBody>
      </p:sp>
      <p:sp>
        <p:nvSpPr>
          <p:cNvPr id="6" name="TextBox 5"/>
          <p:cNvSpPr txBox="1"/>
          <p:nvPr/>
        </p:nvSpPr>
        <p:spPr>
          <a:xfrm>
            <a:off x="1625599" y="1535668"/>
            <a:ext cx="1839495" cy="400110"/>
          </a:xfrm>
          <a:prstGeom prst="rect">
            <a:avLst/>
          </a:prstGeom>
          <a:noFill/>
        </p:spPr>
        <p:txBody>
          <a:bodyPr wrap="square" rtlCol="0">
            <a:spAutoFit/>
          </a:bodyPr>
          <a:lstStyle/>
          <a:p>
            <a:r>
              <a:rPr lang="en-US" sz="2000" b="1" dirty="0" smtClean="0"/>
              <a:t>&lt;6 month</a:t>
            </a:r>
            <a:endParaRPr lang="en-US" sz="2000" b="1" dirty="0"/>
          </a:p>
        </p:txBody>
      </p:sp>
      <p:sp>
        <p:nvSpPr>
          <p:cNvPr id="7" name="TextBox 6"/>
          <p:cNvSpPr txBox="1"/>
          <p:nvPr/>
        </p:nvSpPr>
        <p:spPr>
          <a:xfrm>
            <a:off x="4876800" y="1535668"/>
            <a:ext cx="2207393" cy="400110"/>
          </a:xfrm>
          <a:prstGeom prst="rect">
            <a:avLst/>
          </a:prstGeom>
          <a:noFill/>
        </p:spPr>
        <p:txBody>
          <a:bodyPr wrap="square" rtlCol="0">
            <a:spAutoFit/>
          </a:bodyPr>
          <a:lstStyle/>
          <a:p>
            <a:r>
              <a:rPr lang="en-US" sz="2000" b="1" dirty="0" smtClean="0"/>
              <a:t>6-24 month</a:t>
            </a:r>
            <a:endParaRPr lang="en-US" sz="2000" b="1" dirty="0"/>
          </a:p>
        </p:txBody>
      </p:sp>
      <p:sp>
        <p:nvSpPr>
          <p:cNvPr id="8" name="TextBox 7"/>
          <p:cNvSpPr txBox="1"/>
          <p:nvPr/>
        </p:nvSpPr>
        <p:spPr>
          <a:xfrm>
            <a:off x="7924800" y="1535668"/>
            <a:ext cx="2207393" cy="400110"/>
          </a:xfrm>
          <a:prstGeom prst="rect">
            <a:avLst/>
          </a:prstGeom>
          <a:noFill/>
        </p:spPr>
        <p:txBody>
          <a:bodyPr wrap="square" rtlCol="0">
            <a:spAutoFit/>
          </a:bodyPr>
          <a:lstStyle/>
          <a:p>
            <a:r>
              <a:rPr lang="en-US" sz="2000" b="1" dirty="0" smtClean="0"/>
              <a:t>&gt; 24 month</a:t>
            </a:r>
            <a:endParaRPr lang="en-US" sz="2000" b="1" dirty="0"/>
          </a:p>
        </p:txBody>
      </p:sp>
      <p:sp>
        <p:nvSpPr>
          <p:cNvPr id="9" name="TextBox 8"/>
          <p:cNvSpPr txBox="1"/>
          <p:nvPr/>
        </p:nvSpPr>
        <p:spPr>
          <a:xfrm>
            <a:off x="304801" y="3770531"/>
            <a:ext cx="2844799" cy="523220"/>
          </a:xfrm>
          <a:prstGeom prst="rect">
            <a:avLst/>
          </a:prstGeom>
          <a:noFill/>
        </p:spPr>
        <p:txBody>
          <a:bodyPr wrap="square" rtlCol="0">
            <a:spAutoFit/>
          </a:bodyPr>
          <a:lstStyle/>
          <a:p>
            <a:r>
              <a:rPr lang="en-US" sz="2800" b="1" dirty="0" smtClean="0">
                <a:solidFill>
                  <a:srgbClr val="92D050"/>
                </a:solidFill>
              </a:rPr>
              <a:t>AB therapy</a:t>
            </a:r>
            <a:endParaRPr lang="en-US" sz="2800" b="1" dirty="0">
              <a:solidFill>
                <a:srgbClr val="92D050"/>
              </a:solidFill>
            </a:endParaRPr>
          </a:p>
        </p:txBody>
      </p:sp>
      <p:sp>
        <p:nvSpPr>
          <p:cNvPr id="10" name="TextBox 9"/>
          <p:cNvSpPr txBox="1"/>
          <p:nvPr/>
        </p:nvSpPr>
        <p:spPr>
          <a:xfrm>
            <a:off x="4724399" y="2429202"/>
            <a:ext cx="2575292" cy="400110"/>
          </a:xfrm>
          <a:prstGeom prst="rect">
            <a:avLst/>
          </a:prstGeom>
          <a:noFill/>
        </p:spPr>
        <p:txBody>
          <a:bodyPr wrap="square" rtlCol="0">
            <a:spAutoFit/>
          </a:bodyPr>
          <a:lstStyle/>
          <a:p>
            <a:r>
              <a:rPr lang="en-US" sz="2000" b="1" dirty="0" smtClean="0"/>
              <a:t>Sever disease?</a:t>
            </a:r>
            <a:endParaRPr lang="en-US" sz="2000" b="1" dirty="0"/>
          </a:p>
        </p:txBody>
      </p:sp>
      <p:sp>
        <p:nvSpPr>
          <p:cNvPr id="11" name="TextBox 10"/>
          <p:cNvSpPr txBox="1"/>
          <p:nvPr/>
        </p:nvSpPr>
        <p:spPr>
          <a:xfrm>
            <a:off x="2116130" y="2787717"/>
            <a:ext cx="858431" cy="400110"/>
          </a:xfrm>
          <a:prstGeom prst="rect">
            <a:avLst/>
          </a:prstGeom>
          <a:noFill/>
        </p:spPr>
        <p:txBody>
          <a:bodyPr wrap="square" rtlCol="0">
            <a:spAutoFit/>
          </a:bodyPr>
          <a:lstStyle/>
          <a:p>
            <a:r>
              <a:rPr lang="en-US" sz="2000" b="1" dirty="0" smtClean="0"/>
              <a:t>Yes</a:t>
            </a:r>
            <a:endParaRPr lang="en-US" sz="2000" b="1" dirty="0"/>
          </a:p>
        </p:txBody>
      </p:sp>
      <p:sp>
        <p:nvSpPr>
          <p:cNvPr id="12" name="TextBox 11"/>
          <p:cNvSpPr txBox="1"/>
          <p:nvPr/>
        </p:nvSpPr>
        <p:spPr>
          <a:xfrm>
            <a:off x="4799769" y="4986394"/>
            <a:ext cx="1849176" cy="707886"/>
          </a:xfrm>
          <a:prstGeom prst="rect">
            <a:avLst/>
          </a:prstGeom>
          <a:noFill/>
        </p:spPr>
        <p:txBody>
          <a:bodyPr wrap="square" rtlCol="0">
            <a:spAutoFit/>
          </a:bodyPr>
          <a:lstStyle/>
          <a:p>
            <a:r>
              <a:rPr lang="en-US" sz="2000" b="1" dirty="0" smtClean="0"/>
              <a:t>Diagnosis certain?</a:t>
            </a:r>
            <a:endParaRPr lang="en-US" sz="2000" b="1" dirty="0"/>
          </a:p>
        </p:txBody>
      </p:sp>
      <p:sp>
        <p:nvSpPr>
          <p:cNvPr id="13" name="TextBox 12"/>
          <p:cNvSpPr txBox="1"/>
          <p:nvPr/>
        </p:nvSpPr>
        <p:spPr>
          <a:xfrm>
            <a:off x="7340331" y="4131366"/>
            <a:ext cx="858431" cy="400110"/>
          </a:xfrm>
          <a:prstGeom prst="rect">
            <a:avLst/>
          </a:prstGeom>
          <a:noFill/>
        </p:spPr>
        <p:txBody>
          <a:bodyPr wrap="square" rtlCol="0">
            <a:spAutoFit/>
          </a:bodyPr>
          <a:lstStyle/>
          <a:p>
            <a:r>
              <a:rPr lang="en-US" sz="2000" b="1" dirty="0" smtClean="0"/>
              <a:t>No</a:t>
            </a:r>
            <a:endParaRPr lang="en-US" sz="2000" b="1" dirty="0"/>
          </a:p>
        </p:txBody>
      </p:sp>
      <p:sp>
        <p:nvSpPr>
          <p:cNvPr id="14" name="TextBox 13"/>
          <p:cNvSpPr txBox="1"/>
          <p:nvPr/>
        </p:nvSpPr>
        <p:spPr>
          <a:xfrm>
            <a:off x="4523962" y="4131366"/>
            <a:ext cx="858431" cy="400110"/>
          </a:xfrm>
          <a:prstGeom prst="rect">
            <a:avLst/>
          </a:prstGeom>
          <a:noFill/>
        </p:spPr>
        <p:txBody>
          <a:bodyPr wrap="square" rtlCol="0">
            <a:spAutoFit/>
          </a:bodyPr>
          <a:lstStyle/>
          <a:p>
            <a:r>
              <a:rPr lang="en-US" sz="2000" b="1" dirty="0" smtClean="0"/>
              <a:t>Yes</a:t>
            </a:r>
            <a:endParaRPr lang="en-US" sz="2000" b="1" dirty="0"/>
          </a:p>
        </p:txBody>
      </p:sp>
      <p:sp>
        <p:nvSpPr>
          <p:cNvPr id="15" name="TextBox 14"/>
          <p:cNvSpPr txBox="1"/>
          <p:nvPr/>
        </p:nvSpPr>
        <p:spPr>
          <a:xfrm>
            <a:off x="9148011" y="4531476"/>
            <a:ext cx="2330027" cy="523220"/>
          </a:xfrm>
          <a:prstGeom prst="rect">
            <a:avLst/>
          </a:prstGeom>
          <a:noFill/>
        </p:spPr>
        <p:txBody>
          <a:bodyPr wrap="square" rtlCol="0">
            <a:spAutoFit/>
          </a:bodyPr>
          <a:lstStyle/>
          <a:p>
            <a:r>
              <a:rPr lang="en-US" sz="2800" b="1" dirty="0" smtClean="0">
                <a:solidFill>
                  <a:srgbClr val="92D050"/>
                </a:solidFill>
              </a:rPr>
              <a:t>Observe</a:t>
            </a:r>
            <a:endParaRPr lang="en-US" sz="2800" b="1" dirty="0">
              <a:solidFill>
                <a:srgbClr val="92D050"/>
              </a:solidFill>
            </a:endParaRPr>
          </a:p>
        </p:txBody>
      </p:sp>
      <p:sp>
        <p:nvSpPr>
          <p:cNvPr id="16" name="TextBox 15"/>
          <p:cNvSpPr txBox="1"/>
          <p:nvPr/>
        </p:nvSpPr>
        <p:spPr>
          <a:xfrm>
            <a:off x="7619999" y="5140282"/>
            <a:ext cx="858431" cy="400110"/>
          </a:xfrm>
          <a:prstGeom prst="rect">
            <a:avLst/>
          </a:prstGeom>
          <a:noFill/>
        </p:spPr>
        <p:txBody>
          <a:bodyPr wrap="square" rtlCol="0">
            <a:spAutoFit/>
          </a:bodyPr>
          <a:lstStyle/>
          <a:p>
            <a:r>
              <a:rPr lang="en-US" sz="2000" b="1" dirty="0" smtClean="0"/>
              <a:t>No</a:t>
            </a:r>
            <a:endParaRPr lang="en-US" sz="2000" b="1" dirty="0"/>
          </a:p>
        </p:txBody>
      </p:sp>
      <p:sp>
        <p:nvSpPr>
          <p:cNvPr id="17" name="TextBox 16"/>
          <p:cNvSpPr txBox="1"/>
          <p:nvPr/>
        </p:nvSpPr>
        <p:spPr>
          <a:xfrm>
            <a:off x="7619999" y="2429202"/>
            <a:ext cx="2575292" cy="400110"/>
          </a:xfrm>
          <a:prstGeom prst="rect">
            <a:avLst/>
          </a:prstGeom>
          <a:noFill/>
        </p:spPr>
        <p:txBody>
          <a:bodyPr wrap="square" rtlCol="0">
            <a:spAutoFit/>
          </a:bodyPr>
          <a:lstStyle/>
          <a:p>
            <a:r>
              <a:rPr lang="en-US" sz="2000" b="1" dirty="0" smtClean="0"/>
              <a:t>Sever disease?</a:t>
            </a:r>
            <a:endParaRPr lang="en-US" sz="2000" b="1" dirty="0"/>
          </a:p>
        </p:txBody>
      </p:sp>
      <p:sp>
        <p:nvSpPr>
          <p:cNvPr id="18" name="TextBox 17"/>
          <p:cNvSpPr txBox="1"/>
          <p:nvPr/>
        </p:nvSpPr>
        <p:spPr>
          <a:xfrm>
            <a:off x="8994273" y="3076352"/>
            <a:ext cx="858431" cy="400110"/>
          </a:xfrm>
          <a:prstGeom prst="rect">
            <a:avLst/>
          </a:prstGeom>
          <a:noFill/>
        </p:spPr>
        <p:txBody>
          <a:bodyPr wrap="square" rtlCol="0">
            <a:spAutoFit/>
          </a:bodyPr>
          <a:lstStyle/>
          <a:p>
            <a:r>
              <a:rPr lang="en-US" sz="2000" b="1" dirty="0" smtClean="0"/>
              <a:t>No</a:t>
            </a:r>
            <a:endParaRPr lang="en-US" sz="2000" b="1" dirty="0"/>
          </a:p>
        </p:txBody>
      </p:sp>
      <p:sp>
        <p:nvSpPr>
          <p:cNvPr id="19" name="TextBox 18"/>
          <p:cNvSpPr txBox="1"/>
          <p:nvPr/>
        </p:nvSpPr>
        <p:spPr>
          <a:xfrm>
            <a:off x="10144896" y="1901215"/>
            <a:ext cx="1532021" cy="646331"/>
          </a:xfrm>
          <a:prstGeom prst="rect">
            <a:avLst/>
          </a:prstGeom>
          <a:noFill/>
        </p:spPr>
        <p:txBody>
          <a:bodyPr wrap="square" rtlCol="0">
            <a:spAutoFit/>
          </a:bodyPr>
          <a:lstStyle/>
          <a:p>
            <a:r>
              <a:rPr lang="en-US" dirty="0" smtClean="0"/>
              <a:t>Diagnosis uncertain?</a:t>
            </a:r>
            <a:endParaRPr lang="en-US" dirty="0"/>
          </a:p>
        </p:txBody>
      </p:sp>
      <p:sp>
        <p:nvSpPr>
          <p:cNvPr id="20" name="TextBox 19"/>
          <p:cNvSpPr txBox="1"/>
          <p:nvPr/>
        </p:nvSpPr>
        <p:spPr>
          <a:xfrm>
            <a:off x="10367210" y="3076352"/>
            <a:ext cx="858431" cy="400110"/>
          </a:xfrm>
          <a:prstGeom prst="rect">
            <a:avLst/>
          </a:prstGeom>
          <a:noFill/>
        </p:spPr>
        <p:txBody>
          <a:bodyPr wrap="square" rtlCol="0">
            <a:spAutoFit/>
          </a:bodyPr>
          <a:lstStyle/>
          <a:p>
            <a:r>
              <a:rPr lang="en-US" sz="2000" b="1" dirty="0" smtClean="0"/>
              <a:t>Yes</a:t>
            </a:r>
            <a:endParaRPr lang="en-US" sz="2000" b="1" dirty="0"/>
          </a:p>
        </p:txBody>
      </p:sp>
      <p:cxnSp>
        <p:nvCxnSpPr>
          <p:cNvPr id="23" name="Straight Arrow Connector 22"/>
          <p:cNvCxnSpPr>
            <a:stCxn id="6" idx="2"/>
            <a:endCxn id="11" idx="0"/>
          </p:cNvCxnSpPr>
          <p:nvPr/>
        </p:nvCxnSpPr>
        <p:spPr>
          <a:xfrm flipH="1">
            <a:off x="2545346" y="1935779"/>
            <a:ext cx="1" cy="851939"/>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2"/>
            <a:endCxn id="9" idx="0"/>
          </p:cNvCxnSpPr>
          <p:nvPr/>
        </p:nvCxnSpPr>
        <p:spPr>
          <a:xfrm flipH="1">
            <a:off x="1727201" y="3187827"/>
            <a:ext cx="818145" cy="582704"/>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24357" y="1905000"/>
            <a:ext cx="0" cy="489739"/>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 idx="2"/>
            <a:endCxn id="17" idx="0"/>
          </p:cNvCxnSpPr>
          <p:nvPr/>
        </p:nvCxnSpPr>
        <p:spPr>
          <a:xfrm flipH="1">
            <a:off x="8907645" y="1935778"/>
            <a:ext cx="120851" cy="493424"/>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2"/>
            <a:endCxn id="19" idx="1"/>
          </p:cNvCxnSpPr>
          <p:nvPr/>
        </p:nvCxnSpPr>
        <p:spPr>
          <a:xfrm>
            <a:off x="9028496" y="1935778"/>
            <a:ext cx="1116400" cy="288602"/>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2"/>
          </p:cNvCxnSpPr>
          <p:nvPr/>
        </p:nvCxnSpPr>
        <p:spPr>
          <a:xfrm>
            <a:off x="8907646" y="2829312"/>
            <a:ext cx="337956" cy="309888"/>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7" idx="2"/>
            <a:endCxn id="14" idx="3"/>
          </p:cNvCxnSpPr>
          <p:nvPr/>
        </p:nvCxnSpPr>
        <p:spPr>
          <a:xfrm flipH="1">
            <a:off x="5382392" y="2829313"/>
            <a:ext cx="3525253" cy="1502109"/>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8" idx="2"/>
            <a:endCxn id="15" idx="0"/>
          </p:cNvCxnSpPr>
          <p:nvPr/>
        </p:nvCxnSpPr>
        <p:spPr>
          <a:xfrm>
            <a:off x="9423488" y="3476462"/>
            <a:ext cx="889536" cy="1055014"/>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0" idx="2"/>
            <a:endCxn id="15" idx="0"/>
          </p:cNvCxnSpPr>
          <p:nvPr/>
        </p:nvCxnSpPr>
        <p:spPr>
          <a:xfrm flipH="1">
            <a:off x="10313025" y="3476462"/>
            <a:ext cx="483401" cy="1055014"/>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0706769" y="2613868"/>
            <a:ext cx="0" cy="510332"/>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0" idx="2"/>
            <a:endCxn id="13" idx="0"/>
          </p:cNvCxnSpPr>
          <p:nvPr/>
        </p:nvCxnSpPr>
        <p:spPr>
          <a:xfrm>
            <a:off x="6012045" y="2829312"/>
            <a:ext cx="1757501" cy="1302054"/>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2" idx="3"/>
            <a:endCxn id="16" idx="1"/>
          </p:cNvCxnSpPr>
          <p:nvPr/>
        </p:nvCxnSpPr>
        <p:spPr>
          <a:xfrm>
            <a:off x="6648945" y="5340337"/>
            <a:ext cx="971053" cy="0"/>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3" idx="2"/>
            <a:endCxn id="12" idx="0"/>
          </p:cNvCxnSpPr>
          <p:nvPr/>
        </p:nvCxnSpPr>
        <p:spPr>
          <a:xfrm flipH="1">
            <a:off x="5724358" y="4531476"/>
            <a:ext cx="2045189" cy="454918"/>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2" idx="1"/>
            <a:endCxn id="14" idx="2"/>
          </p:cNvCxnSpPr>
          <p:nvPr/>
        </p:nvCxnSpPr>
        <p:spPr>
          <a:xfrm flipV="1">
            <a:off x="4799769" y="4531477"/>
            <a:ext cx="153408" cy="808861"/>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4" idx="1"/>
            <a:endCxn id="9" idx="3"/>
          </p:cNvCxnSpPr>
          <p:nvPr/>
        </p:nvCxnSpPr>
        <p:spPr>
          <a:xfrm flipH="1" flipV="1">
            <a:off x="3149599" y="4032141"/>
            <a:ext cx="1374363" cy="299280"/>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 idx="2"/>
            <a:endCxn id="14" idx="0"/>
          </p:cNvCxnSpPr>
          <p:nvPr/>
        </p:nvCxnSpPr>
        <p:spPr>
          <a:xfrm flipH="1">
            <a:off x="4953178" y="2829312"/>
            <a:ext cx="1058868" cy="1302054"/>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6" idx="3"/>
            <a:endCxn id="15" idx="1"/>
          </p:cNvCxnSpPr>
          <p:nvPr/>
        </p:nvCxnSpPr>
        <p:spPr>
          <a:xfrm flipV="1">
            <a:off x="8478430" y="4793087"/>
            <a:ext cx="669581" cy="547251"/>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3982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up)">
                                      <p:cBhvr>
                                        <p:cTn id="42" dur="500"/>
                                        <p:tgtEl>
                                          <p:spTgt spid="5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right)">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up)">
                                      <p:cBhvr>
                                        <p:cTn id="55" dur="500"/>
                                        <p:tgtEl>
                                          <p:spTgt spid="39"/>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up)">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up)">
                                      <p:cBhvr>
                                        <p:cTn id="63" dur="500"/>
                                        <p:tgtEl>
                                          <p:spTgt spid="42"/>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down)">
                                      <p:cBhvr>
                                        <p:cTn id="71" dur="500"/>
                                        <p:tgtEl>
                                          <p:spTgt spid="4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50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wipe(left)">
                                      <p:cBhvr>
                                        <p:cTn id="84" dur="500"/>
                                        <p:tgtEl>
                                          <p:spTgt spid="55"/>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up)">
                                      <p:cBhvr>
                                        <p:cTn id="87" dur="50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up)">
                                      <p:cBhvr>
                                        <p:cTn id="92" dur="500"/>
                                        <p:tgtEl>
                                          <p:spTgt spid="29"/>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wipe(up)">
                                      <p:cBhvr>
                                        <p:cTn id="95" dur="500"/>
                                        <p:tgtEl>
                                          <p:spTgt spid="1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up)">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wipe(up)">
                                      <p:cBhvr>
                                        <p:cTn id="105" dur="500"/>
                                        <p:tgtEl>
                                          <p:spTgt spid="31"/>
                                        </p:tgtEl>
                                      </p:cBhvr>
                                    </p:animEffect>
                                  </p:childTnLst>
                                </p:cTn>
                              </p:par>
                              <p:par>
                                <p:cTn id="106" presetID="22" presetClass="entr" presetSubtype="1"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up)">
                                      <p:cBhvr>
                                        <p:cTn id="108" dur="500"/>
                                        <p:tgtEl>
                                          <p:spTgt spid="18"/>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nodeType="click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up)">
                                      <p:cBhvr>
                                        <p:cTn id="113" dur="500"/>
                                        <p:tgtEl>
                                          <p:spTgt spid="35"/>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1" fill="hold" nodeType="click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wipe(up)">
                                      <p:cBhvr>
                                        <p:cTn id="118" dur="500"/>
                                        <p:tgtEl>
                                          <p:spTgt spid="30"/>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wipe(up)">
                                      <p:cBhvr>
                                        <p:cTn id="121" dur="50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nodeType="clickEffect">
                                  <p:stCondLst>
                                    <p:cond delay="0"/>
                                  </p:stCondLst>
                                  <p:childTnLst>
                                    <p:set>
                                      <p:cBhvr>
                                        <p:cTn id="125" dur="1" fill="hold">
                                          <p:stCondLst>
                                            <p:cond delay="0"/>
                                          </p:stCondLst>
                                        </p:cTn>
                                        <p:tgtEl>
                                          <p:spTgt spid="38"/>
                                        </p:tgtEl>
                                        <p:attrNameLst>
                                          <p:attrName>style.visibility</p:attrName>
                                        </p:attrNameLst>
                                      </p:cBhvr>
                                      <p:to>
                                        <p:strVal val="visible"/>
                                      </p:to>
                                    </p:set>
                                    <p:animEffect transition="in" filter="wipe(up)">
                                      <p:cBhvr>
                                        <p:cTn id="126" dur="500"/>
                                        <p:tgtEl>
                                          <p:spTgt spid="38"/>
                                        </p:tgtEl>
                                      </p:cBhvr>
                                    </p:animEffect>
                                  </p:childTnLst>
                                </p:cTn>
                              </p:par>
                              <p:par>
                                <p:cTn id="127" presetID="22" presetClass="entr" presetSubtype="1" fill="hold" grpId="0" nodeType="with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wipe(up)">
                                      <p:cBhvr>
                                        <p:cTn id="129" dur="500"/>
                                        <p:tgtEl>
                                          <p:spTgt spid="2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36"/>
                                        </p:tgtEl>
                                        <p:attrNameLst>
                                          <p:attrName>style.visibility</p:attrName>
                                        </p:attrNameLst>
                                      </p:cBhvr>
                                      <p:to>
                                        <p:strVal val="visible"/>
                                      </p:to>
                                    </p:set>
                                    <p:animEffect transition="in" filter="wipe(up)">
                                      <p:cBhvr>
                                        <p:cTn id="13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34441"/>
            <a:ext cx="10363200" cy="4556760"/>
          </a:xfrm>
        </p:spPr>
        <p:txBody>
          <a:bodyPr>
            <a:normAutofit lnSpcReduction="10000"/>
          </a:bodyPr>
          <a:lstStyle/>
          <a:p>
            <a:r>
              <a:rPr lang="en-US" dirty="0">
                <a:solidFill>
                  <a:srgbClr val="FF0000"/>
                </a:solidFill>
              </a:rPr>
              <a:t>A</a:t>
            </a:r>
            <a:r>
              <a:rPr lang="en-US" dirty="0" smtClean="0">
                <a:solidFill>
                  <a:srgbClr val="FF0000"/>
                </a:solidFill>
              </a:rPr>
              <a:t>moxicillin </a:t>
            </a:r>
            <a:r>
              <a:rPr lang="en-US" dirty="0"/>
              <a:t>is still the first-line antibiotic for non-severe episodes </a:t>
            </a:r>
            <a:r>
              <a:rPr lang="en-US" dirty="0" smtClean="0"/>
              <a:t>of AOM</a:t>
            </a:r>
          </a:p>
          <a:p>
            <a:r>
              <a:rPr lang="en-US" dirty="0" smtClean="0">
                <a:solidFill>
                  <a:srgbClr val="FF0000"/>
                </a:solidFill>
              </a:rPr>
              <a:t>90 </a:t>
            </a:r>
            <a:r>
              <a:rPr lang="en-US" dirty="0">
                <a:solidFill>
                  <a:srgbClr val="FF0000"/>
                </a:solidFill>
              </a:rPr>
              <a:t>mg/kg per day in </a:t>
            </a:r>
            <a:r>
              <a:rPr lang="en-US" b="1" u="sng" dirty="0">
                <a:solidFill>
                  <a:srgbClr val="FF0000"/>
                </a:solidFill>
                <a:effectLst>
                  <a:outerShdw blurRad="38100" dist="38100" dir="2700000" algn="tl">
                    <a:srgbClr val="000000">
                      <a:alpha val="43137"/>
                    </a:srgbClr>
                  </a:outerShdw>
                </a:effectLst>
              </a:rPr>
              <a:t>two</a:t>
            </a:r>
            <a:r>
              <a:rPr lang="en-US" dirty="0">
                <a:solidFill>
                  <a:srgbClr val="FF0000"/>
                </a:solidFill>
              </a:rPr>
              <a:t> divided </a:t>
            </a:r>
            <a:r>
              <a:rPr lang="en-US" dirty="0" smtClean="0">
                <a:solidFill>
                  <a:srgbClr val="FF0000"/>
                </a:solidFill>
              </a:rPr>
              <a:t>doses</a:t>
            </a:r>
          </a:p>
          <a:p>
            <a:endParaRPr lang="en-US" dirty="0" smtClean="0">
              <a:solidFill>
                <a:srgbClr val="FF0000"/>
              </a:solidFill>
            </a:endParaRPr>
          </a:p>
          <a:p>
            <a:r>
              <a:rPr lang="en-US" dirty="0" smtClean="0"/>
              <a:t>For severe </a:t>
            </a:r>
            <a:r>
              <a:rPr lang="en-US" dirty="0"/>
              <a:t>episodes of AOM, </a:t>
            </a:r>
            <a:r>
              <a:rPr lang="en-US" dirty="0" smtClean="0">
                <a:solidFill>
                  <a:srgbClr val="FF0000"/>
                </a:solidFill>
              </a:rPr>
              <a:t>Co-</a:t>
            </a:r>
            <a:r>
              <a:rPr lang="en-US" dirty="0" err="1" smtClean="0">
                <a:solidFill>
                  <a:srgbClr val="FF0000"/>
                </a:solidFill>
              </a:rPr>
              <a:t>amoxiclav</a:t>
            </a:r>
            <a:endParaRPr lang="en-US" dirty="0" smtClean="0">
              <a:solidFill>
                <a:srgbClr val="FF0000"/>
              </a:solidFill>
            </a:endParaRPr>
          </a:p>
          <a:p>
            <a:r>
              <a:rPr lang="en-US" dirty="0" smtClean="0">
                <a:solidFill>
                  <a:srgbClr val="FF0000"/>
                </a:solidFill>
              </a:rPr>
              <a:t>for a 10 KG child 5.5 ml of </a:t>
            </a:r>
            <a:r>
              <a:rPr lang="en-US" dirty="0" err="1" smtClean="0">
                <a:solidFill>
                  <a:srgbClr val="FF0000"/>
                </a:solidFill>
              </a:rPr>
              <a:t>Farmentin</a:t>
            </a:r>
            <a:r>
              <a:rPr lang="en-US" dirty="0" smtClean="0">
                <a:solidFill>
                  <a:srgbClr val="FF0000"/>
                </a:solidFill>
              </a:rPr>
              <a:t> 457 q12h</a:t>
            </a:r>
          </a:p>
          <a:p>
            <a:endParaRPr lang="en-US" dirty="0" smtClean="0"/>
          </a:p>
          <a:p>
            <a:r>
              <a:rPr lang="en-US" dirty="0" smtClean="0"/>
              <a:t>If penicillin allergy;  </a:t>
            </a:r>
            <a:r>
              <a:rPr lang="en-US" dirty="0" smtClean="0">
                <a:solidFill>
                  <a:srgbClr val="FF0000"/>
                </a:solidFill>
              </a:rPr>
              <a:t>cephalosporin</a:t>
            </a:r>
          </a:p>
          <a:p>
            <a:endParaRPr lang="en-US" dirty="0" smtClean="0"/>
          </a:p>
          <a:p>
            <a:r>
              <a:rPr lang="en-US" dirty="0" smtClean="0"/>
              <a:t>Both </a:t>
            </a:r>
            <a:r>
              <a:rPr lang="en-US" dirty="0"/>
              <a:t>penicillin </a:t>
            </a:r>
            <a:r>
              <a:rPr lang="en-US" dirty="0" smtClean="0"/>
              <a:t>and cephalosporin allergy</a:t>
            </a:r>
            <a:r>
              <a:rPr lang="en-US" dirty="0"/>
              <a:t>; </a:t>
            </a:r>
            <a:r>
              <a:rPr lang="en-US" dirty="0" smtClean="0"/>
              <a:t> </a:t>
            </a:r>
            <a:r>
              <a:rPr lang="en-US" dirty="0" err="1" smtClean="0">
                <a:solidFill>
                  <a:srgbClr val="FF0000"/>
                </a:solidFill>
              </a:rPr>
              <a:t>macrolids</a:t>
            </a:r>
            <a:r>
              <a:rPr lang="en-US" dirty="0" smtClean="0">
                <a:solidFill>
                  <a:srgbClr val="FF0000"/>
                </a:solidFill>
              </a:rPr>
              <a:t> </a:t>
            </a:r>
            <a:endParaRPr lang="en-US" dirty="0">
              <a:solidFill>
                <a:srgbClr val="FF0000"/>
              </a:solidFill>
            </a:endParaRPr>
          </a:p>
        </p:txBody>
      </p:sp>
      <p:sp>
        <p:nvSpPr>
          <p:cNvPr id="2" name="Title 1"/>
          <p:cNvSpPr>
            <a:spLocks noGrp="1"/>
          </p:cNvSpPr>
          <p:nvPr>
            <p:ph type="title"/>
          </p:nvPr>
        </p:nvSpPr>
        <p:spPr/>
        <p:txBody>
          <a:bodyPr/>
          <a:lstStyle/>
          <a:p>
            <a:r>
              <a:rPr lang="en-US" dirty="0"/>
              <a:t>Treatment </a:t>
            </a:r>
            <a:r>
              <a:rPr lang="en-US" cap="none" dirty="0"/>
              <a:t>of </a:t>
            </a:r>
            <a:r>
              <a:rPr lang="en-US" dirty="0" smtClean="0"/>
              <a:t>AOM (choices)</a:t>
            </a:r>
            <a:endParaRPr lang="en-US" dirty="0"/>
          </a:p>
        </p:txBody>
      </p:sp>
    </p:spTree>
    <p:extLst>
      <p:ext uri="{BB962C8B-B14F-4D97-AF65-F5344CB8AC3E}">
        <p14:creationId xmlns:p14="http://schemas.microsoft.com/office/powerpoint/2010/main" xmlns="" val="366626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00200"/>
            <a:ext cx="10363200" cy="4572000"/>
          </a:xfrm>
        </p:spPr>
        <p:txBody>
          <a:bodyPr>
            <a:normAutofit/>
          </a:bodyPr>
          <a:lstStyle/>
          <a:p>
            <a:pPr lvl="1"/>
            <a:r>
              <a:rPr lang="en-US" dirty="0" smtClean="0"/>
              <a:t>Rapid onset of signs and symptoms of inflammation in the middle ear </a:t>
            </a:r>
          </a:p>
          <a:p>
            <a:pPr lvl="1"/>
            <a:r>
              <a:rPr lang="en-US" dirty="0" smtClean="0"/>
              <a:t>Middle ear effusion (MEE)</a:t>
            </a:r>
          </a:p>
          <a:p>
            <a:pPr lvl="1"/>
            <a:r>
              <a:rPr lang="en-US" dirty="0" smtClean="0"/>
              <a:t>Bulging or fullness of the tympanic membrane (TM)</a:t>
            </a:r>
          </a:p>
          <a:p>
            <a:pPr lvl="1"/>
            <a:r>
              <a:rPr lang="en-US" dirty="0" smtClean="0"/>
              <a:t>Erythema of the TM</a:t>
            </a:r>
          </a:p>
          <a:p>
            <a:pPr lvl="1"/>
            <a:r>
              <a:rPr lang="en-US" dirty="0" smtClean="0"/>
              <a:t>Acute perforation of the TM </a:t>
            </a:r>
          </a:p>
          <a:p>
            <a:pPr lvl="1"/>
            <a:r>
              <a:rPr lang="en-US" dirty="0" smtClean="0"/>
              <a:t>Otorrhea</a:t>
            </a:r>
          </a:p>
          <a:p>
            <a:pPr lvl="1"/>
            <a:r>
              <a:rPr lang="en-US" dirty="0" smtClean="0"/>
              <a:t>Otalgia, irritability, and fever</a:t>
            </a:r>
            <a:endParaRPr lang="en-US" dirty="0"/>
          </a:p>
        </p:txBody>
      </p:sp>
      <p:sp>
        <p:nvSpPr>
          <p:cNvPr id="3" name="Title 2"/>
          <p:cNvSpPr>
            <a:spLocks noGrp="1"/>
          </p:cNvSpPr>
          <p:nvPr>
            <p:ph type="title"/>
          </p:nvPr>
        </p:nvSpPr>
        <p:spPr/>
        <p:txBody>
          <a:bodyPr>
            <a:normAutofit fontScale="90000"/>
          </a:bodyPr>
          <a:lstStyle/>
          <a:p>
            <a:pPr algn="ctr"/>
            <a:r>
              <a:rPr lang="en-US" dirty="0" smtClean="0"/>
              <a:t>AOM </a:t>
            </a:r>
            <a:br>
              <a:rPr lang="en-US" dirty="0" smtClean="0"/>
            </a:br>
            <a:endParaRPr lang="en-US" dirty="0"/>
          </a:p>
        </p:txBody>
      </p:sp>
    </p:spTree>
    <p:extLst>
      <p:ext uri="{BB962C8B-B14F-4D97-AF65-F5344CB8AC3E}">
        <p14:creationId xmlns:p14="http://schemas.microsoft.com/office/powerpoint/2010/main" xmlns="" val="32315005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Treatment </a:t>
            </a:r>
            <a:r>
              <a:rPr lang="en-US" dirty="0" smtClean="0"/>
              <a:t>failure; </a:t>
            </a:r>
            <a:r>
              <a:rPr lang="en-US" dirty="0"/>
              <a:t>persistence or recurrence of </a:t>
            </a:r>
            <a:r>
              <a:rPr lang="en-US" dirty="0" smtClean="0"/>
              <a:t>symptoms and </a:t>
            </a:r>
            <a:r>
              <a:rPr lang="en-US" dirty="0"/>
              <a:t>signs </a:t>
            </a:r>
            <a:r>
              <a:rPr lang="en-US" dirty="0">
                <a:solidFill>
                  <a:srgbClr val="FF0000"/>
                </a:solidFill>
              </a:rPr>
              <a:t>48 to 72 hours </a:t>
            </a:r>
            <a:r>
              <a:rPr lang="en-US" dirty="0"/>
              <a:t>after institution of initial </a:t>
            </a:r>
            <a:r>
              <a:rPr lang="en-US" dirty="0" smtClean="0"/>
              <a:t>treatment</a:t>
            </a:r>
          </a:p>
          <a:p>
            <a:endParaRPr lang="en-US" dirty="0" smtClean="0">
              <a:solidFill>
                <a:srgbClr val="FF0000"/>
              </a:solidFill>
            </a:endParaRPr>
          </a:p>
          <a:p>
            <a:pPr lvl="1"/>
            <a:r>
              <a:rPr lang="en-US" dirty="0" smtClean="0">
                <a:solidFill>
                  <a:srgbClr val="FF0000"/>
                </a:solidFill>
              </a:rPr>
              <a:t>Start antibiotic if the patient was under observation</a:t>
            </a:r>
          </a:p>
          <a:p>
            <a:pPr lvl="1"/>
            <a:r>
              <a:rPr lang="en-US" dirty="0" smtClean="0">
                <a:solidFill>
                  <a:srgbClr val="FF0000"/>
                </a:solidFill>
              </a:rPr>
              <a:t>Change amoxicillin to co-</a:t>
            </a:r>
            <a:r>
              <a:rPr lang="en-US" dirty="0" err="1" smtClean="0">
                <a:solidFill>
                  <a:srgbClr val="FF0000"/>
                </a:solidFill>
              </a:rPr>
              <a:t>amoxiclav</a:t>
            </a:r>
            <a:endParaRPr lang="en-US" dirty="0" smtClean="0">
              <a:solidFill>
                <a:srgbClr val="FF0000"/>
              </a:solidFill>
            </a:endParaRPr>
          </a:p>
          <a:p>
            <a:pPr lvl="1"/>
            <a:r>
              <a:rPr lang="en-US" dirty="0" smtClean="0">
                <a:solidFill>
                  <a:srgbClr val="FF0000"/>
                </a:solidFill>
              </a:rPr>
              <a:t>Change co-</a:t>
            </a:r>
            <a:r>
              <a:rPr lang="en-US" dirty="0" err="1" smtClean="0">
                <a:solidFill>
                  <a:srgbClr val="FF0000"/>
                </a:solidFill>
              </a:rPr>
              <a:t>amoxiclav</a:t>
            </a:r>
            <a:r>
              <a:rPr lang="en-US" dirty="0" smtClean="0">
                <a:solidFill>
                  <a:srgbClr val="FF0000"/>
                </a:solidFill>
              </a:rPr>
              <a:t> to ceftriaxone for 3 days</a:t>
            </a:r>
          </a:p>
          <a:p>
            <a:pPr lvl="1"/>
            <a:endParaRPr lang="en-US" dirty="0" smtClean="0"/>
          </a:p>
          <a:p>
            <a:r>
              <a:rPr lang="en-US" dirty="0">
                <a:solidFill>
                  <a:srgbClr val="FF0000"/>
                </a:solidFill>
              </a:rPr>
              <a:t>Tympanocentesis</a:t>
            </a:r>
            <a:r>
              <a:rPr lang="en-US" dirty="0"/>
              <a:t> </a:t>
            </a:r>
            <a:r>
              <a:rPr lang="en-US" dirty="0" smtClean="0"/>
              <a:t>should always </a:t>
            </a:r>
            <a:r>
              <a:rPr lang="en-US" dirty="0"/>
              <a:t>be considered if the child does not respond to the antibiotic</a:t>
            </a:r>
          </a:p>
        </p:txBody>
      </p:sp>
      <p:sp>
        <p:nvSpPr>
          <p:cNvPr id="2" name="Title 1"/>
          <p:cNvSpPr>
            <a:spLocks noGrp="1"/>
          </p:cNvSpPr>
          <p:nvPr>
            <p:ph type="title"/>
          </p:nvPr>
        </p:nvSpPr>
        <p:spPr/>
        <p:txBody>
          <a:bodyPr/>
          <a:lstStyle/>
          <a:p>
            <a:r>
              <a:rPr lang="en-US" dirty="0"/>
              <a:t>Treatment </a:t>
            </a:r>
            <a:r>
              <a:rPr lang="en-US" cap="none" dirty="0"/>
              <a:t>of </a:t>
            </a:r>
            <a:r>
              <a:rPr lang="en-US" dirty="0" smtClean="0"/>
              <a:t>AOM (failure)</a:t>
            </a:r>
            <a:endParaRPr lang="en-US" dirty="0"/>
          </a:p>
        </p:txBody>
      </p:sp>
    </p:spTree>
    <p:extLst>
      <p:ext uri="{BB962C8B-B14F-4D97-AF65-F5344CB8AC3E}">
        <p14:creationId xmlns:p14="http://schemas.microsoft.com/office/powerpoint/2010/main" xmlns="" val="12904339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&lt;6 years old and sever cas</a:t>
            </a:r>
            <a:r>
              <a:rPr lang="en-US" dirty="0" smtClean="0">
                <a:sym typeface="Wingdings" pitchFamily="2" charset="2"/>
              </a:rPr>
              <a:t></a:t>
            </a:r>
            <a:r>
              <a:rPr lang="en-US" dirty="0" smtClean="0"/>
              <a:t>10 day course</a:t>
            </a:r>
          </a:p>
          <a:p>
            <a:r>
              <a:rPr lang="en-US" dirty="0" smtClean="0"/>
              <a:t>&gt;6years </a:t>
            </a:r>
            <a:r>
              <a:rPr lang="en-US" dirty="0" smtClean="0">
                <a:sym typeface="Wingdings" pitchFamily="2" charset="2"/>
              </a:rPr>
              <a:t></a:t>
            </a:r>
            <a:r>
              <a:rPr lang="en-US" dirty="0" smtClean="0"/>
              <a:t>5-7 </a:t>
            </a:r>
            <a:r>
              <a:rPr lang="en-US" dirty="0"/>
              <a:t>day </a:t>
            </a:r>
            <a:r>
              <a:rPr lang="en-US" dirty="0" smtClean="0"/>
              <a:t>course</a:t>
            </a:r>
          </a:p>
          <a:p>
            <a:endParaRPr lang="en-US" dirty="0" smtClean="0"/>
          </a:p>
          <a:p>
            <a:r>
              <a:rPr lang="en-US" dirty="0">
                <a:solidFill>
                  <a:srgbClr val="FF0000"/>
                </a:solidFill>
              </a:rPr>
              <a:t>azithromycin</a:t>
            </a:r>
            <a:r>
              <a:rPr lang="en-US" dirty="0"/>
              <a:t> may be given for 1-, 3-, and 5-day </a:t>
            </a:r>
            <a:r>
              <a:rPr lang="en-US" dirty="0" smtClean="0"/>
              <a:t>courses</a:t>
            </a:r>
          </a:p>
          <a:p>
            <a:endParaRPr lang="en-US" dirty="0" smtClean="0"/>
          </a:p>
          <a:p>
            <a:r>
              <a:rPr lang="en-US" dirty="0">
                <a:solidFill>
                  <a:srgbClr val="FF0000"/>
                </a:solidFill>
              </a:rPr>
              <a:t>one dose </a:t>
            </a:r>
            <a:r>
              <a:rPr lang="en-US" dirty="0" smtClean="0">
                <a:solidFill>
                  <a:srgbClr val="FF0000"/>
                </a:solidFill>
              </a:rPr>
              <a:t>of IM </a:t>
            </a:r>
            <a:r>
              <a:rPr lang="en-US" dirty="0">
                <a:solidFill>
                  <a:srgbClr val="FF0000"/>
                </a:solidFill>
              </a:rPr>
              <a:t>ceftriaxone </a:t>
            </a:r>
            <a:r>
              <a:rPr lang="en-US" dirty="0"/>
              <a:t>may be </a:t>
            </a:r>
            <a:r>
              <a:rPr lang="en-US" dirty="0" smtClean="0"/>
              <a:t>given</a:t>
            </a:r>
          </a:p>
          <a:p>
            <a:endParaRPr lang="en-US" dirty="0" smtClean="0"/>
          </a:p>
          <a:p>
            <a:r>
              <a:rPr lang="en-US" dirty="0"/>
              <a:t>neither decongestants or </a:t>
            </a:r>
            <a:r>
              <a:rPr lang="en-US" dirty="0" smtClean="0"/>
              <a:t>antihistamines, nor </a:t>
            </a:r>
            <a:r>
              <a:rPr lang="en-US" dirty="0"/>
              <a:t>their combinations, </a:t>
            </a:r>
            <a:r>
              <a:rPr lang="en-US" dirty="0" smtClean="0"/>
              <a:t> and steroids are </a:t>
            </a:r>
            <a:r>
              <a:rPr lang="en-US" dirty="0"/>
              <a:t>recommended for the treatment of AOM</a:t>
            </a:r>
          </a:p>
        </p:txBody>
      </p:sp>
      <p:sp>
        <p:nvSpPr>
          <p:cNvPr id="2" name="Title 1"/>
          <p:cNvSpPr>
            <a:spLocks noGrp="1"/>
          </p:cNvSpPr>
          <p:nvPr>
            <p:ph type="title"/>
          </p:nvPr>
        </p:nvSpPr>
        <p:spPr/>
        <p:txBody>
          <a:bodyPr>
            <a:normAutofit/>
          </a:bodyPr>
          <a:lstStyle/>
          <a:p>
            <a:r>
              <a:rPr lang="en-US" dirty="0"/>
              <a:t>Treatment </a:t>
            </a:r>
            <a:r>
              <a:rPr lang="en-US" cap="none" dirty="0"/>
              <a:t>of </a:t>
            </a:r>
            <a:r>
              <a:rPr lang="en-US" dirty="0" smtClean="0"/>
              <a:t>AOM (duration)</a:t>
            </a:r>
            <a:endParaRPr lang="en-US" dirty="0"/>
          </a:p>
        </p:txBody>
      </p:sp>
    </p:spTree>
    <p:extLst>
      <p:ext uri="{BB962C8B-B14F-4D97-AF65-F5344CB8AC3E}">
        <p14:creationId xmlns:p14="http://schemas.microsoft.com/office/powerpoint/2010/main" xmlns="" val="893727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24643"/>
            <a:ext cx="10363200" cy="4795157"/>
          </a:xfrm>
        </p:spPr>
        <p:txBody>
          <a:bodyPr>
            <a:normAutofit fontScale="85000" lnSpcReduction="20000"/>
          </a:bodyPr>
          <a:lstStyle/>
          <a:p>
            <a:r>
              <a:rPr lang="en-US" dirty="0">
                <a:solidFill>
                  <a:srgbClr val="FF0000"/>
                </a:solidFill>
              </a:rPr>
              <a:t>Antibiotic </a:t>
            </a:r>
            <a:r>
              <a:rPr lang="en-US" dirty="0" smtClean="0">
                <a:solidFill>
                  <a:srgbClr val="FF0000"/>
                </a:solidFill>
              </a:rPr>
              <a:t>Prophylaxis</a:t>
            </a:r>
          </a:p>
          <a:p>
            <a:pPr marL="850392" lvl="1" indent="-457200">
              <a:buFont typeface="+mj-lt"/>
              <a:buAutoNum type="arabicPeriod"/>
            </a:pPr>
            <a:r>
              <a:rPr lang="en-US" dirty="0" smtClean="0"/>
              <a:t>Continuous</a:t>
            </a:r>
          </a:p>
          <a:p>
            <a:pPr marL="850392" lvl="1" indent="-457200">
              <a:buFont typeface="+mj-lt"/>
              <a:buAutoNum type="arabicPeriod"/>
            </a:pPr>
            <a:r>
              <a:rPr lang="en-US" dirty="0" smtClean="0"/>
              <a:t>Intermittent</a:t>
            </a:r>
          </a:p>
          <a:p>
            <a:pPr lvl="1"/>
            <a:endParaRPr lang="en-US" dirty="0" smtClean="0"/>
          </a:p>
          <a:p>
            <a:r>
              <a:rPr lang="en-US" dirty="0" smtClean="0">
                <a:solidFill>
                  <a:srgbClr val="FF0000"/>
                </a:solidFill>
              </a:rPr>
              <a:t>Myringotomy </a:t>
            </a:r>
            <a:r>
              <a:rPr lang="en-US" dirty="0">
                <a:solidFill>
                  <a:srgbClr val="FF0000"/>
                </a:solidFill>
              </a:rPr>
              <a:t>or tympanocentesis </a:t>
            </a:r>
            <a:endParaRPr lang="en-US" dirty="0" smtClean="0">
              <a:solidFill>
                <a:srgbClr val="FF0000"/>
              </a:solidFill>
            </a:endParaRPr>
          </a:p>
          <a:p>
            <a:pPr lvl="1"/>
            <a:r>
              <a:rPr lang="en-US" dirty="0"/>
              <a:t>relief of </a:t>
            </a:r>
            <a:r>
              <a:rPr lang="en-US" dirty="0" smtClean="0"/>
              <a:t>pain, sample for culture</a:t>
            </a:r>
          </a:p>
          <a:p>
            <a:pPr lvl="1"/>
            <a:endParaRPr lang="en-US" dirty="0" smtClean="0"/>
          </a:p>
          <a:p>
            <a:r>
              <a:rPr lang="en-US" dirty="0" smtClean="0">
                <a:solidFill>
                  <a:srgbClr val="FF0000"/>
                </a:solidFill>
              </a:rPr>
              <a:t>Tympanostomy tube insertion</a:t>
            </a:r>
          </a:p>
          <a:p>
            <a:pPr marL="624078" indent="-514350">
              <a:buFont typeface="+mj-lt"/>
              <a:buAutoNum type="arabicPeriod"/>
            </a:pPr>
            <a:r>
              <a:rPr lang="en-US" dirty="0" smtClean="0"/>
              <a:t>preventive </a:t>
            </a:r>
          </a:p>
          <a:p>
            <a:pPr marL="624078" indent="-514350">
              <a:buFont typeface="+mj-lt"/>
              <a:buAutoNum type="arabicPeriod"/>
            </a:pPr>
            <a:r>
              <a:rPr lang="en-US" dirty="0" smtClean="0"/>
              <a:t> </a:t>
            </a:r>
            <a:r>
              <a:rPr lang="en-US" dirty="0"/>
              <a:t>medical treatments </a:t>
            </a:r>
            <a:r>
              <a:rPr lang="en-US" dirty="0" smtClean="0"/>
              <a:t>failure of </a:t>
            </a:r>
            <a:r>
              <a:rPr lang="en-US" dirty="0"/>
              <a:t>recurrent </a:t>
            </a:r>
            <a:r>
              <a:rPr lang="en-US" dirty="0" smtClean="0"/>
              <a:t>AOM</a:t>
            </a:r>
          </a:p>
          <a:p>
            <a:pPr marL="624078" indent="-514350">
              <a:buFont typeface="+mj-lt"/>
              <a:buAutoNum type="arabicPeriod"/>
            </a:pPr>
            <a:endParaRPr lang="en-US" dirty="0" smtClean="0"/>
          </a:p>
          <a:p>
            <a:r>
              <a:rPr lang="en-US" dirty="0">
                <a:solidFill>
                  <a:srgbClr val="FF0000"/>
                </a:solidFill>
              </a:rPr>
              <a:t>Adenoidectomy</a:t>
            </a:r>
            <a:r>
              <a:rPr lang="en-US" dirty="0"/>
              <a:t> may provide modest improvement in </a:t>
            </a:r>
            <a:r>
              <a:rPr lang="en-US" dirty="0" smtClean="0"/>
              <a:t>children with </a:t>
            </a:r>
            <a:r>
              <a:rPr lang="en-US" dirty="0"/>
              <a:t>recurrent AOM but is not recommended as a first-line </a:t>
            </a:r>
            <a:r>
              <a:rPr lang="en-US" dirty="0" smtClean="0"/>
              <a:t>procedure unless </a:t>
            </a:r>
            <a:r>
              <a:rPr lang="en-US" dirty="0"/>
              <a:t>indicated for airway obstruction</a:t>
            </a:r>
          </a:p>
        </p:txBody>
      </p:sp>
      <p:sp>
        <p:nvSpPr>
          <p:cNvPr id="2" name="Title 1"/>
          <p:cNvSpPr>
            <a:spLocks noGrp="1"/>
          </p:cNvSpPr>
          <p:nvPr>
            <p:ph type="title"/>
          </p:nvPr>
        </p:nvSpPr>
        <p:spPr/>
        <p:txBody>
          <a:bodyPr/>
          <a:lstStyle/>
          <a:p>
            <a:r>
              <a:rPr lang="en-US" dirty="0"/>
              <a:t>Treatment </a:t>
            </a:r>
            <a:r>
              <a:rPr lang="en-US" cap="none" dirty="0"/>
              <a:t>of </a:t>
            </a:r>
            <a:r>
              <a:rPr lang="en-US" cap="none" dirty="0" smtClean="0"/>
              <a:t>RECURRENT </a:t>
            </a:r>
            <a:r>
              <a:rPr lang="en-US" dirty="0" smtClean="0"/>
              <a:t>AOM</a:t>
            </a:r>
            <a:endParaRPr lang="en-US" dirty="0"/>
          </a:p>
        </p:txBody>
      </p:sp>
    </p:spTree>
    <p:extLst>
      <p:ext uri="{BB962C8B-B14F-4D97-AF65-F5344CB8AC3E}">
        <p14:creationId xmlns:p14="http://schemas.microsoft.com/office/powerpoint/2010/main" xmlns="" val="4027797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Treatment of Otitis Media with Effusion</a:t>
            </a:r>
          </a:p>
        </p:txBody>
      </p:sp>
      <p:sp>
        <p:nvSpPr>
          <p:cNvPr id="6" name="TextBox 5"/>
          <p:cNvSpPr txBox="1"/>
          <p:nvPr/>
        </p:nvSpPr>
        <p:spPr>
          <a:xfrm>
            <a:off x="1207638" y="2138725"/>
            <a:ext cx="1341521" cy="400110"/>
          </a:xfrm>
          <a:prstGeom prst="rect">
            <a:avLst/>
          </a:prstGeom>
          <a:noFill/>
        </p:spPr>
        <p:txBody>
          <a:bodyPr wrap="square" rtlCol="0">
            <a:spAutoFit/>
          </a:bodyPr>
          <a:lstStyle/>
          <a:p>
            <a:r>
              <a:rPr lang="en-US" sz="2000" dirty="0" smtClean="0"/>
              <a:t>&lt;20 </a:t>
            </a:r>
            <a:r>
              <a:rPr lang="en-US" sz="2000" dirty="0" err="1" smtClean="0"/>
              <a:t>db</a:t>
            </a:r>
            <a:endParaRPr lang="en-US" sz="2000" dirty="0"/>
          </a:p>
        </p:txBody>
      </p:sp>
      <p:sp>
        <p:nvSpPr>
          <p:cNvPr id="7" name="TextBox 6"/>
          <p:cNvSpPr txBox="1"/>
          <p:nvPr/>
        </p:nvSpPr>
        <p:spPr>
          <a:xfrm>
            <a:off x="5150184" y="2138725"/>
            <a:ext cx="1613568" cy="400110"/>
          </a:xfrm>
          <a:prstGeom prst="rect">
            <a:avLst/>
          </a:prstGeom>
          <a:noFill/>
        </p:spPr>
        <p:txBody>
          <a:bodyPr wrap="square" rtlCol="0">
            <a:spAutoFit/>
          </a:bodyPr>
          <a:lstStyle/>
          <a:p>
            <a:r>
              <a:rPr lang="en-US" sz="2000" dirty="0" smtClean="0"/>
              <a:t>21-39 dB</a:t>
            </a:r>
            <a:endParaRPr lang="en-US" sz="2000" dirty="0"/>
          </a:p>
        </p:txBody>
      </p:sp>
      <p:sp>
        <p:nvSpPr>
          <p:cNvPr id="8" name="TextBox 7"/>
          <p:cNvSpPr txBox="1"/>
          <p:nvPr/>
        </p:nvSpPr>
        <p:spPr>
          <a:xfrm>
            <a:off x="9141961" y="2142511"/>
            <a:ext cx="1475873" cy="400110"/>
          </a:xfrm>
          <a:prstGeom prst="rect">
            <a:avLst/>
          </a:prstGeom>
          <a:noFill/>
        </p:spPr>
        <p:txBody>
          <a:bodyPr wrap="square" rtlCol="0">
            <a:spAutoFit/>
          </a:bodyPr>
          <a:lstStyle/>
          <a:p>
            <a:r>
              <a:rPr lang="en-US" sz="2000" dirty="0" smtClean="0"/>
              <a:t>&gt; 40 dB</a:t>
            </a:r>
            <a:endParaRPr lang="en-US" sz="2000" dirty="0"/>
          </a:p>
        </p:txBody>
      </p:sp>
      <p:sp>
        <p:nvSpPr>
          <p:cNvPr id="9" name="TextBox 8"/>
          <p:cNvSpPr txBox="1"/>
          <p:nvPr/>
        </p:nvSpPr>
        <p:spPr>
          <a:xfrm>
            <a:off x="313291" y="4347444"/>
            <a:ext cx="3118701" cy="1200329"/>
          </a:xfrm>
          <a:prstGeom prst="rect">
            <a:avLst/>
          </a:prstGeom>
          <a:noFill/>
        </p:spPr>
        <p:txBody>
          <a:bodyPr wrap="square" rtlCol="0">
            <a:spAutoFit/>
          </a:bodyPr>
          <a:lstStyle/>
          <a:p>
            <a:r>
              <a:rPr lang="en-US" sz="2400" dirty="0">
                <a:solidFill>
                  <a:srgbClr val="92D050"/>
                </a:solidFill>
              </a:rPr>
              <a:t>examination at 3- to 6-month </a:t>
            </a:r>
            <a:r>
              <a:rPr lang="en-US" sz="2400" dirty="0" smtClean="0">
                <a:solidFill>
                  <a:srgbClr val="92D050"/>
                </a:solidFill>
              </a:rPr>
              <a:t>intervals</a:t>
            </a:r>
            <a:endParaRPr lang="en-US" sz="2400" dirty="0">
              <a:solidFill>
                <a:srgbClr val="92D050"/>
              </a:solidFill>
            </a:endParaRPr>
          </a:p>
        </p:txBody>
      </p:sp>
      <p:sp>
        <p:nvSpPr>
          <p:cNvPr id="12" name="TextBox 11"/>
          <p:cNvSpPr txBox="1"/>
          <p:nvPr/>
        </p:nvSpPr>
        <p:spPr>
          <a:xfrm>
            <a:off x="4937125" y="3323671"/>
            <a:ext cx="2039687" cy="1323439"/>
          </a:xfrm>
          <a:prstGeom prst="rect">
            <a:avLst/>
          </a:prstGeom>
          <a:noFill/>
        </p:spPr>
        <p:txBody>
          <a:bodyPr wrap="square" rtlCol="0">
            <a:spAutoFit/>
          </a:bodyPr>
          <a:lstStyle/>
          <a:p>
            <a:r>
              <a:rPr lang="en-US" sz="2000" dirty="0" smtClean="0"/>
              <a:t>Sever or long standing symptoms (&gt;4 month)</a:t>
            </a:r>
            <a:endParaRPr lang="en-US" sz="2000" dirty="0"/>
          </a:p>
        </p:txBody>
      </p:sp>
      <p:sp>
        <p:nvSpPr>
          <p:cNvPr id="19" name="TextBox 18"/>
          <p:cNvSpPr txBox="1"/>
          <p:nvPr/>
        </p:nvSpPr>
        <p:spPr>
          <a:xfrm>
            <a:off x="9162280" y="4377374"/>
            <a:ext cx="1532021" cy="461665"/>
          </a:xfrm>
          <a:prstGeom prst="rect">
            <a:avLst/>
          </a:prstGeom>
          <a:noFill/>
        </p:spPr>
        <p:txBody>
          <a:bodyPr wrap="square" rtlCol="0">
            <a:spAutoFit/>
          </a:bodyPr>
          <a:lstStyle/>
          <a:p>
            <a:r>
              <a:rPr lang="en-US" sz="2400" dirty="0" smtClean="0">
                <a:solidFill>
                  <a:srgbClr val="FFC000"/>
                </a:solidFill>
              </a:rPr>
              <a:t>surgery</a:t>
            </a:r>
            <a:endParaRPr lang="en-US" dirty="0">
              <a:solidFill>
                <a:srgbClr val="FFC000"/>
              </a:solidFill>
            </a:endParaRPr>
          </a:p>
        </p:txBody>
      </p:sp>
      <p:cxnSp>
        <p:nvCxnSpPr>
          <p:cNvPr id="24" name="Straight Arrow Connector 23"/>
          <p:cNvCxnSpPr>
            <a:stCxn id="6" idx="2"/>
            <a:endCxn id="9" idx="0"/>
          </p:cNvCxnSpPr>
          <p:nvPr/>
        </p:nvCxnSpPr>
        <p:spPr>
          <a:xfrm flipH="1">
            <a:off x="1872642" y="2538835"/>
            <a:ext cx="5757" cy="1808608"/>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2" idx="3"/>
            <a:endCxn id="56" idx="1"/>
          </p:cNvCxnSpPr>
          <p:nvPr/>
        </p:nvCxnSpPr>
        <p:spPr>
          <a:xfrm flipV="1">
            <a:off x="6976811" y="3974136"/>
            <a:ext cx="953336" cy="11255"/>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2"/>
            <a:endCxn id="12" idx="0"/>
          </p:cNvCxnSpPr>
          <p:nvPr/>
        </p:nvCxnSpPr>
        <p:spPr>
          <a:xfrm>
            <a:off x="5956968" y="2538836"/>
            <a:ext cx="0" cy="784835"/>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395538" y="1371600"/>
            <a:ext cx="3122863" cy="400110"/>
          </a:xfrm>
          <a:prstGeom prst="rect">
            <a:avLst/>
          </a:prstGeom>
          <a:noFill/>
        </p:spPr>
        <p:txBody>
          <a:bodyPr wrap="square" rtlCol="0">
            <a:spAutoFit/>
          </a:bodyPr>
          <a:lstStyle/>
          <a:p>
            <a:r>
              <a:rPr lang="en-US" sz="2000" b="1" dirty="0" smtClean="0"/>
              <a:t>Hearing loss level</a:t>
            </a:r>
            <a:endParaRPr lang="en-US" sz="2000" b="1" dirty="0"/>
          </a:p>
        </p:txBody>
      </p:sp>
      <p:cxnSp>
        <p:nvCxnSpPr>
          <p:cNvPr id="48" name="Straight Arrow Connector 47"/>
          <p:cNvCxnSpPr/>
          <p:nvPr/>
        </p:nvCxnSpPr>
        <p:spPr>
          <a:xfrm>
            <a:off x="9855200" y="2533247"/>
            <a:ext cx="0" cy="1814197"/>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930147" y="3789469"/>
            <a:ext cx="711200" cy="369332"/>
          </a:xfrm>
          <a:prstGeom prst="rect">
            <a:avLst/>
          </a:prstGeom>
          <a:noFill/>
        </p:spPr>
        <p:txBody>
          <a:bodyPr wrap="square" rtlCol="0">
            <a:spAutoFit/>
          </a:bodyPr>
          <a:lstStyle/>
          <a:p>
            <a:r>
              <a:rPr lang="en-US" dirty="0" smtClean="0"/>
              <a:t>Yes</a:t>
            </a:r>
            <a:endParaRPr lang="en-US" dirty="0"/>
          </a:p>
        </p:txBody>
      </p:sp>
      <p:cxnSp>
        <p:nvCxnSpPr>
          <p:cNvPr id="61" name="Elbow Connector 60"/>
          <p:cNvCxnSpPr>
            <a:stCxn id="56" idx="2"/>
            <a:endCxn id="19" idx="1"/>
          </p:cNvCxnSpPr>
          <p:nvPr/>
        </p:nvCxnSpPr>
        <p:spPr>
          <a:xfrm rot="16200000" flipH="1">
            <a:off x="8499312" y="3945237"/>
            <a:ext cx="449405" cy="876533"/>
          </a:xfrm>
          <a:prstGeom prst="bentConnector2">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2" idx="1"/>
            <a:endCxn id="63" idx="3"/>
          </p:cNvCxnSpPr>
          <p:nvPr/>
        </p:nvCxnSpPr>
        <p:spPr>
          <a:xfrm flipH="1">
            <a:off x="4154708" y="3985390"/>
            <a:ext cx="782417" cy="0"/>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443507" y="3800724"/>
            <a:ext cx="711200" cy="369332"/>
          </a:xfrm>
          <a:prstGeom prst="rect">
            <a:avLst/>
          </a:prstGeom>
          <a:noFill/>
        </p:spPr>
        <p:txBody>
          <a:bodyPr wrap="square" rtlCol="0">
            <a:spAutoFit/>
          </a:bodyPr>
          <a:lstStyle/>
          <a:p>
            <a:r>
              <a:rPr lang="en-US" dirty="0" smtClean="0"/>
              <a:t>No</a:t>
            </a:r>
            <a:endParaRPr lang="en-US" dirty="0"/>
          </a:p>
        </p:txBody>
      </p:sp>
      <p:cxnSp>
        <p:nvCxnSpPr>
          <p:cNvPr id="64" name="Elbow Connector 63"/>
          <p:cNvCxnSpPr>
            <a:stCxn id="63" idx="2"/>
            <a:endCxn id="9" idx="3"/>
          </p:cNvCxnSpPr>
          <p:nvPr/>
        </p:nvCxnSpPr>
        <p:spPr>
          <a:xfrm rot="5400000">
            <a:off x="3226773" y="4375275"/>
            <a:ext cx="777552" cy="367115"/>
          </a:xfrm>
          <a:prstGeom prst="bentConnector2">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4186640" y="4747553"/>
            <a:ext cx="4955320" cy="1323439"/>
          </a:xfrm>
          <a:prstGeom prst="rect">
            <a:avLst/>
          </a:prstGeom>
          <a:noFill/>
        </p:spPr>
        <p:txBody>
          <a:bodyPr wrap="square" rtlCol="0">
            <a:spAutoFit/>
          </a:bodyPr>
          <a:lstStyle/>
          <a:p>
            <a:r>
              <a:rPr lang="en-US" sz="2000" dirty="0"/>
              <a:t>hearing loss, language, </a:t>
            </a:r>
            <a:r>
              <a:rPr lang="en-US" sz="2000" dirty="0" smtClean="0"/>
              <a:t> </a:t>
            </a:r>
            <a:r>
              <a:rPr lang="en-US" sz="2000" dirty="0"/>
              <a:t>learning </a:t>
            </a:r>
            <a:r>
              <a:rPr lang="en-US" sz="2000" dirty="0" smtClean="0"/>
              <a:t>delays, or suspected </a:t>
            </a:r>
            <a:r>
              <a:rPr lang="en-US" sz="2000" dirty="0"/>
              <a:t>structural abnormalities of the ear</a:t>
            </a:r>
          </a:p>
          <a:p>
            <a:r>
              <a:rPr lang="en-US" sz="2000" dirty="0"/>
              <a:t>drum</a:t>
            </a:r>
          </a:p>
        </p:txBody>
      </p:sp>
      <p:cxnSp>
        <p:nvCxnSpPr>
          <p:cNvPr id="81" name="Elbow Connector 80"/>
          <p:cNvCxnSpPr>
            <a:stCxn id="9" idx="2"/>
            <a:endCxn id="77" idx="1"/>
          </p:cNvCxnSpPr>
          <p:nvPr/>
        </p:nvCxnSpPr>
        <p:spPr>
          <a:xfrm rot="5400000" flipH="1" flipV="1">
            <a:off x="2960390" y="4321523"/>
            <a:ext cx="138500" cy="2313999"/>
          </a:xfrm>
          <a:prstGeom prst="bentConnector4">
            <a:avLst>
              <a:gd name="adj1" fmla="val -165054"/>
              <a:gd name="adj2" fmla="val 83694"/>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77" idx="3"/>
            <a:endCxn id="19" idx="2"/>
          </p:cNvCxnSpPr>
          <p:nvPr/>
        </p:nvCxnSpPr>
        <p:spPr>
          <a:xfrm flipV="1">
            <a:off x="9141960" y="4839038"/>
            <a:ext cx="786331" cy="570234"/>
          </a:xfrm>
          <a:prstGeom prst="bentConnector2">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37" idx="1"/>
            <a:endCxn id="6" idx="0"/>
          </p:cNvCxnSpPr>
          <p:nvPr/>
        </p:nvCxnSpPr>
        <p:spPr>
          <a:xfrm rot="10800000" flipV="1">
            <a:off x="1878399" y="1571655"/>
            <a:ext cx="2517139" cy="567070"/>
          </a:xfrm>
          <a:prstGeom prst="bentConnector2">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37" idx="3"/>
            <a:endCxn id="8" idx="0"/>
          </p:cNvCxnSpPr>
          <p:nvPr/>
        </p:nvCxnSpPr>
        <p:spPr>
          <a:xfrm>
            <a:off x="7518401" y="1571655"/>
            <a:ext cx="2361497" cy="570856"/>
          </a:xfrm>
          <a:prstGeom prst="bentConnector2">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37" idx="2"/>
            <a:endCxn id="7" idx="0"/>
          </p:cNvCxnSpPr>
          <p:nvPr/>
        </p:nvCxnSpPr>
        <p:spPr>
          <a:xfrm flipH="1">
            <a:off x="5956969" y="1771711"/>
            <a:ext cx="1" cy="367015"/>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806617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80161"/>
            <a:ext cx="10363200" cy="4511040"/>
          </a:xfrm>
        </p:spPr>
        <p:txBody>
          <a:bodyPr>
            <a:normAutofit fontScale="85000" lnSpcReduction="20000"/>
          </a:bodyPr>
          <a:lstStyle/>
          <a:p>
            <a:r>
              <a:rPr lang="en-US" u="sng" dirty="0" smtClean="0">
                <a:solidFill>
                  <a:srgbClr val="FF0000"/>
                </a:solidFill>
              </a:rPr>
              <a:t>Decongestant/Antihistamine, antibiotics</a:t>
            </a:r>
            <a:r>
              <a:rPr lang="en-US" u="sng" dirty="0">
                <a:solidFill>
                  <a:srgbClr val="FF0000"/>
                </a:solidFill>
              </a:rPr>
              <a:t> </a:t>
            </a:r>
            <a:r>
              <a:rPr lang="en-US" u="sng" dirty="0" smtClean="0">
                <a:solidFill>
                  <a:srgbClr val="FF0000"/>
                </a:solidFill>
              </a:rPr>
              <a:t>or steroids </a:t>
            </a:r>
            <a:r>
              <a:rPr lang="en-US" dirty="0" smtClean="0"/>
              <a:t>are </a:t>
            </a:r>
            <a:r>
              <a:rPr lang="en-US" b="1" u="sng" dirty="0" smtClean="0">
                <a:solidFill>
                  <a:srgbClr val="FF0000"/>
                </a:solidFill>
                <a:effectLst>
                  <a:outerShdw blurRad="38100" dist="38100" dir="2700000" algn="tl">
                    <a:srgbClr val="000000">
                      <a:alpha val="43137"/>
                    </a:srgbClr>
                  </a:outerShdw>
                </a:effectLst>
              </a:rPr>
              <a:t>not </a:t>
            </a:r>
            <a:r>
              <a:rPr lang="en-US" dirty="0" smtClean="0"/>
              <a:t>recommended</a:t>
            </a:r>
          </a:p>
          <a:p>
            <a:endParaRPr lang="en-US" dirty="0" smtClean="0"/>
          </a:p>
          <a:p>
            <a:r>
              <a:rPr lang="en-US" dirty="0" err="1">
                <a:solidFill>
                  <a:srgbClr val="FF0000"/>
                </a:solidFill>
              </a:rPr>
              <a:t>A</a:t>
            </a:r>
            <a:r>
              <a:rPr lang="en-US" dirty="0" err="1" smtClean="0">
                <a:solidFill>
                  <a:srgbClr val="FF0000"/>
                </a:solidFill>
              </a:rPr>
              <a:t>utoinflation</a:t>
            </a:r>
            <a:r>
              <a:rPr lang="en-US" dirty="0" smtClean="0"/>
              <a:t> </a:t>
            </a:r>
            <a:r>
              <a:rPr lang="en-US" dirty="0"/>
              <a:t>might be considered for use while awaiting </a:t>
            </a:r>
            <a:r>
              <a:rPr lang="en-US" dirty="0" smtClean="0"/>
              <a:t>spontaneous resolution </a:t>
            </a:r>
            <a:r>
              <a:rPr lang="en-US" dirty="0"/>
              <a:t>of the </a:t>
            </a:r>
            <a:r>
              <a:rPr lang="en-US" dirty="0" smtClean="0"/>
              <a:t>effusion</a:t>
            </a:r>
          </a:p>
          <a:p>
            <a:endParaRPr lang="en-US" dirty="0" smtClean="0"/>
          </a:p>
          <a:p>
            <a:r>
              <a:rPr lang="en-US" dirty="0">
                <a:solidFill>
                  <a:srgbClr val="FF0000"/>
                </a:solidFill>
              </a:rPr>
              <a:t>Tympanostomy tube insertion </a:t>
            </a:r>
            <a:r>
              <a:rPr lang="en-US" dirty="0"/>
              <a:t>is the initial preferred </a:t>
            </a:r>
            <a:r>
              <a:rPr lang="en-US" dirty="0" smtClean="0"/>
              <a:t>procedure</a:t>
            </a:r>
          </a:p>
          <a:p>
            <a:endParaRPr lang="en-US" dirty="0"/>
          </a:p>
          <a:p>
            <a:r>
              <a:rPr lang="en-US" dirty="0">
                <a:solidFill>
                  <a:srgbClr val="FF0000"/>
                </a:solidFill>
              </a:rPr>
              <a:t>Adenoidectomy</a:t>
            </a:r>
            <a:r>
              <a:rPr lang="en-US" dirty="0"/>
              <a:t> should not be performed except for a specific </a:t>
            </a:r>
            <a:r>
              <a:rPr lang="en-US" dirty="0" smtClean="0"/>
              <a:t>indication (i.e</a:t>
            </a:r>
            <a:r>
              <a:rPr lang="en-US" dirty="0"/>
              <a:t>., nasal obstruction, chronic adenoiditis</a:t>
            </a:r>
            <a:r>
              <a:rPr lang="en-US" dirty="0" smtClean="0"/>
              <a:t>)</a:t>
            </a:r>
          </a:p>
          <a:p>
            <a:endParaRPr lang="en-US" dirty="0" smtClean="0"/>
          </a:p>
          <a:p>
            <a:r>
              <a:rPr lang="en-US" dirty="0" smtClean="0"/>
              <a:t>Repeat surgery consists </a:t>
            </a:r>
            <a:r>
              <a:rPr lang="en-US" dirty="0"/>
              <a:t>of </a:t>
            </a:r>
            <a:r>
              <a:rPr lang="en-US" dirty="0">
                <a:solidFill>
                  <a:srgbClr val="FF0000"/>
                </a:solidFill>
              </a:rPr>
              <a:t>adenoidectomy </a:t>
            </a:r>
            <a:r>
              <a:rPr lang="en-US" dirty="0" smtClean="0">
                <a:solidFill>
                  <a:srgbClr val="FF0000"/>
                </a:solidFill>
              </a:rPr>
              <a:t>plus </a:t>
            </a:r>
            <a:r>
              <a:rPr lang="en-US" dirty="0" err="1" smtClean="0">
                <a:solidFill>
                  <a:srgbClr val="FF0000"/>
                </a:solidFill>
              </a:rPr>
              <a:t>myringotomy</a:t>
            </a:r>
            <a:r>
              <a:rPr lang="en-US" dirty="0" smtClean="0">
                <a:solidFill>
                  <a:srgbClr val="FF0000"/>
                </a:solidFill>
              </a:rPr>
              <a:t> with/without tympanostomy tube insertion</a:t>
            </a:r>
            <a:endParaRPr lang="en-US" dirty="0"/>
          </a:p>
        </p:txBody>
      </p:sp>
      <p:sp>
        <p:nvSpPr>
          <p:cNvPr id="2" name="Title 1"/>
          <p:cNvSpPr>
            <a:spLocks noGrp="1"/>
          </p:cNvSpPr>
          <p:nvPr>
            <p:ph type="title"/>
          </p:nvPr>
        </p:nvSpPr>
        <p:spPr/>
        <p:txBody>
          <a:bodyPr>
            <a:normAutofit/>
          </a:bodyPr>
          <a:lstStyle/>
          <a:p>
            <a:r>
              <a:rPr lang="en-US" dirty="0"/>
              <a:t>Treatment of Otitis Media with Effusion</a:t>
            </a:r>
          </a:p>
        </p:txBody>
      </p:sp>
    </p:spTree>
    <p:extLst>
      <p:ext uri="{BB962C8B-B14F-4D97-AF65-F5344CB8AC3E}">
        <p14:creationId xmlns:p14="http://schemas.microsoft.com/office/powerpoint/2010/main" xmlns="" val="882312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80161"/>
            <a:ext cx="10363200" cy="4511040"/>
          </a:xfrm>
        </p:spPr>
        <p:txBody>
          <a:bodyPr>
            <a:normAutofit fontScale="85000" lnSpcReduction="20000"/>
          </a:bodyPr>
          <a:lstStyle/>
          <a:p>
            <a:r>
              <a:rPr lang="en-US" u="sng" dirty="0" smtClean="0">
                <a:solidFill>
                  <a:srgbClr val="FF0000"/>
                </a:solidFill>
              </a:rPr>
              <a:t>Decongestant/Antihistamine, antibiotics</a:t>
            </a:r>
            <a:r>
              <a:rPr lang="en-US" u="sng" dirty="0">
                <a:solidFill>
                  <a:srgbClr val="FF0000"/>
                </a:solidFill>
              </a:rPr>
              <a:t> </a:t>
            </a:r>
            <a:r>
              <a:rPr lang="en-US" u="sng" dirty="0" smtClean="0">
                <a:solidFill>
                  <a:srgbClr val="FF0000"/>
                </a:solidFill>
              </a:rPr>
              <a:t>or steroids </a:t>
            </a:r>
            <a:r>
              <a:rPr lang="en-US" dirty="0" smtClean="0"/>
              <a:t>are </a:t>
            </a:r>
            <a:r>
              <a:rPr lang="en-US" b="1" u="sng" dirty="0" smtClean="0">
                <a:solidFill>
                  <a:srgbClr val="FF0000"/>
                </a:solidFill>
                <a:effectLst>
                  <a:outerShdw blurRad="38100" dist="38100" dir="2700000" algn="tl">
                    <a:srgbClr val="000000">
                      <a:alpha val="43137"/>
                    </a:srgbClr>
                  </a:outerShdw>
                </a:effectLst>
              </a:rPr>
              <a:t>not </a:t>
            </a:r>
            <a:r>
              <a:rPr lang="en-US" dirty="0" smtClean="0"/>
              <a:t>recommended</a:t>
            </a:r>
          </a:p>
          <a:p>
            <a:endParaRPr lang="en-US" dirty="0" smtClean="0"/>
          </a:p>
          <a:p>
            <a:r>
              <a:rPr lang="en-US" dirty="0" err="1">
                <a:solidFill>
                  <a:srgbClr val="FF0000"/>
                </a:solidFill>
              </a:rPr>
              <a:t>A</a:t>
            </a:r>
            <a:r>
              <a:rPr lang="en-US" dirty="0" err="1" smtClean="0">
                <a:solidFill>
                  <a:srgbClr val="FF0000"/>
                </a:solidFill>
              </a:rPr>
              <a:t>utoinflation</a:t>
            </a:r>
            <a:r>
              <a:rPr lang="en-US" dirty="0" smtClean="0"/>
              <a:t> </a:t>
            </a:r>
            <a:r>
              <a:rPr lang="en-US" dirty="0"/>
              <a:t>might be considered for use while awaiting </a:t>
            </a:r>
            <a:r>
              <a:rPr lang="en-US" dirty="0" smtClean="0"/>
              <a:t>spontaneous resolution </a:t>
            </a:r>
            <a:r>
              <a:rPr lang="en-US" dirty="0"/>
              <a:t>of the </a:t>
            </a:r>
            <a:r>
              <a:rPr lang="en-US" dirty="0" smtClean="0"/>
              <a:t>effusion</a:t>
            </a:r>
          </a:p>
          <a:p>
            <a:endParaRPr lang="en-US" dirty="0" smtClean="0"/>
          </a:p>
          <a:p>
            <a:r>
              <a:rPr lang="en-US" dirty="0">
                <a:solidFill>
                  <a:srgbClr val="FF0000"/>
                </a:solidFill>
              </a:rPr>
              <a:t>Tympanostomy tube insertion </a:t>
            </a:r>
            <a:r>
              <a:rPr lang="en-US" dirty="0"/>
              <a:t>is the initial preferred </a:t>
            </a:r>
            <a:r>
              <a:rPr lang="en-US" dirty="0" smtClean="0"/>
              <a:t>procedure</a:t>
            </a:r>
          </a:p>
          <a:p>
            <a:endParaRPr lang="en-US" dirty="0"/>
          </a:p>
          <a:p>
            <a:r>
              <a:rPr lang="en-US" dirty="0">
                <a:solidFill>
                  <a:srgbClr val="FF0000"/>
                </a:solidFill>
              </a:rPr>
              <a:t>Adenoidectomy</a:t>
            </a:r>
            <a:r>
              <a:rPr lang="en-US" dirty="0"/>
              <a:t> should not be performed except for a specific </a:t>
            </a:r>
            <a:r>
              <a:rPr lang="en-US" dirty="0" smtClean="0"/>
              <a:t>indication (i.e</a:t>
            </a:r>
            <a:r>
              <a:rPr lang="en-US" dirty="0"/>
              <a:t>., nasal obstruction, chronic adenoiditis</a:t>
            </a:r>
            <a:r>
              <a:rPr lang="en-US" dirty="0" smtClean="0"/>
              <a:t>)</a:t>
            </a:r>
          </a:p>
          <a:p>
            <a:endParaRPr lang="en-US" dirty="0" smtClean="0"/>
          </a:p>
          <a:p>
            <a:r>
              <a:rPr lang="en-US" dirty="0" smtClean="0"/>
              <a:t>Repeat surgery consists </a:t>
            </a:r>
            <a:r>
              <a:rPr lang="en-US" dirty="0"/>
              <a:t>of </a:t>
            </a:r>
            <a:r>
              <a:rPr lang="en-US" dirty="0">
                <a:solidFill>
                  <a:srgbClr val="FF0000"/>
                </a:solidFill>
              </a:rPr>
              <a:t>adenoidectomy </a:t>
            </a:r>
            <a:r>
              <a:rPr lang="en-US" dirty="0" smtClean="0">
                <a:solidFill>
                  <a:srgbClr val="FF0000"/>
                </a:solidFill>
              </a:rPr>
              <a:t>plus </a:t>
            </a:r>
            <a:r>
              <a:rPr lang="en-US" dirty="0" err="1" smtClean="0">
                <a:solidFill>
                  <a:srgbClr val="FF0000"/>
                </a:solidFill>
              </a:rPr>
              <a:t>myringotomy</a:t>
            </a:r>
            <a:r>
              <a:rPr lang="en-US" dirty="0" smtClean="0">
                <a:solidFill>
                  <a:srgbClr val="FF0000"/>
                </a:solidFill>
              </a:rPr>
              <a:t> with/without tympanostomy tube insertion</a:t>
            </a:r>
            <a:endParaRPr lang="en-US" dirty="0"/>
          </a:p>
        </p:txBody>
      </p:sp>
      <p:sp>
        <p:nvSpPr>
          <p:cNvPr id="2" name="Title 1"/>
          <p:cNvSpPr>
            <a:spLocks noGrp="1"/>
          </p:cNvSpPr>
          <p:nvPr>
            <p:ph type="title"/>
          </p:nvPr>
        </p:nvSpPr>
        <p:spPr/>
        <p:txBody>
          <a:bodyPr>
            <a:normAutofit/>
          </a:bodyPr>
          <a:lstStyle/>
          <a:p>
            <a:r>
              <a:rPr lang="en-US" dirty="0"/>
              <a:t>Treatment of Otitis Media with Effusion</a:t>
            </a:r>
          </a:p>
        </p:txBody>
      </p:sp>
    </p:spTree>
    <p:extLst>
      <p:ext uri="{BB962C8B-B14F-4D97-AF65-F5344CB8AC3E}">
        <p14:creationId xmlns:p14="http://schemas.microsoft.com/office/powerpoint/2010/main" xmlns="" val="882312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Tympanostomy tube </a:t>
            </a:r>
            <a:endParaRPr lang="en-US" dirty="0"/>
          </a:p>
        </p:txBody>
      </p:sp>
      <p:pic>
        <p:nvPicPr>
          <p:cNvPr id="1026" name="Picture 2" descr="http://images.slideplayer.us/7/1712567/slides/slide_58.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928" t="23874" r="4241" b="8178"/>
          <a:stretch/>
        </p:blipFill>
        <p:spPr bwMode="auto">
          <a:xfrm>
            <a:off x="711201" y="1584958"/>
            <a:ext cx="10952481" cy="45110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5216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34142BC9-08F3-4884-8240-FEC52EBE2F3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97228" y="1759235"/>
            <a:ext cx="5098773" cy="5098773"/>
          </a:xfrm>
        </p:spPr>
      </p:pic>
      <p:sp>
        <p:nvSpPr>
          <p:cNvPr id="2" name="Title 1">
            <a:extLst>
              <a:ext uri="{FF2B5EF4-FFF2-40B4-BE49-F238E27FC236}">
                <a16:creationId xmlns="" xmlns:a16="http://schemas.microsoft.com/office/drawing/2014/main" id="{1BB42439-291C-4A29-B0DF-D292C22598B7}"/>
              </a:ext>
            </a:extLst>
          </p:cNvPr>
          <p:cNvSpPr>
            <a:spLocks noGrp="1"/>
          </p:cNvSpPr>
          <p:nvPr>
            <p:ph type="title"/>
          </p:nvPr>
        </p:nvSpPr>
        <p:spPr/>
        <p:txBody>
          <a:bodyPr/>
          <a:lstStyle/>
          <a:p>
            <a:r>
              <a:rPr lang="en-US" dirty="0"/>
              <a:t>Ventilation tube</a:t>
            </a:r>
          </a:p>
        </p:txBody>
      </p:sp>
      <p:pic>
        <p:nvPicPr>
          <p:cNvPr id="7" name="Picture 6">
            <a:extLst>
              <a:ext uri="{FF2B5EF4-FFF2-40B4-BE49-F238E27FC236}">
                <a16:creationId xmlns="" xmlns:a16="http://schemas.microsoft.com/office/drawing/2014/main" id="{D7D2D8C1-91B3-4F95-BB01-1014FB3F38E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99585" y="1675303"/>
            <a:ext cx="4858787" cy="5182705"/>
          </a:xfrm>
          <a:prstGeom prst="rect">
            <a:avLst/>
          </a:prstGeom>
        </p:spPr>
      </p:pic>
    </p:spTree>
    <p:extLst>
      <p:ext uri="{BB962C8B-B14F-4D97-AF65-F5344CB8AC3E}">
        <p14:creationId xmlns:p14="http://schemas.microsoft.com/office/powerpoint/2010/main" xmlns="" val="2957127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 xmlns:a16="http://schemas.microsoft.com/office/drawing/2014/main" id="{56F870FF-85BB-48AC-97DA-697CDBB72B51}"/>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975901" y="365128"/>
            <a:ext cx="5377899" cy="6545079"/>
          </a:xfrm>
        </p:spPr>
      </p:pic>
      <p:sp>
        <p:nvSpPr>
          <p:cNvPr id="2" name="Title 1">
            <a:extLst>
              <a:ext uri="{FF2B5EF4-FFF2-40B4-BE49-F238E27FC236}">
                <a16:creationId xmlns="" xmlns:a16="http://schemas.microsoft.com/office/drawing/2014/main" id="{323530A3-EFC0-49B0-9F88-0F8C50B08243}"/>
              </a:ext>
            </a:extLst>
          </p:cNvPr>
          <p:cNvSpPr>
            <a:spLocks noGrp="1"/>
          </p:cNvSpPr>
          <p:nvPr>
            <p:ph type="title"/>
          </p:nvPr>
        </p:nvSpPr>
        <p:spPr/>
        <p:txBody>
          <a:bodyPr/>
          <a:lstStyle/>
          <a:p>
            <a:r>
              <a:rPr lang="en-US" dirty="0"/>
              <a:t>mastoiditis</a:t>
            </a:r>
          </a:p>
        </p:txBody>
      </p:sp>
      <p:sp>
        <p:nvSpPr>
          <p:cNvPr id="10" name="TextBox 9">
            <a:extLst>
              <a:ext uri="{FF2B5EF4-FFF2-40B4-BE49-F238E27FC236}">
                <a16:creationId xmlns="" xmlns:a16="http://schemas.microsoft.com/office/drawing/2014/main" id="{972C68ED-9DC1-4CDB-B011-F98766B0442C}"/>
              </a:ext>
            </a:extLst>
          </p:cNvPr>
          <p:cNvSpPr txBox="1"/>
          <p:nvPr/>
        </p:nvSpPr>
        <p:spPr>
          <a:xfrm>
            <a:off x="715617" y="2080597"/>
            <a:ext cx="5738192" cy="1477328"/>
          </a:xfrm>
          <a:prstGeom prst="rect">
            <a:avLst/>
          </a:prstGeom>
          <a:noFill/>
        </p:spPr>
        <p:txBody>
          <a:bodyPr wrap="square" rtlCol="0">
            <a:spAutoFit/>
          </a:bodyPr>
          <a:lstStyle/>
          <a:p>
            <a:pPr algn="l"/>
            <a:r>
              <a:rPr lang="en-US" sz="1800" b="0" i="0" u="none" strike="noStrike" baseline="0" dirty="0">
                <a:latin typeface="Sabon-Roman"/>
              </a:rPr>
              <a:t>significant erythema ,edema, and tenderness of</a:t>
            </a:r>
          </a:p>
          <a:p>
            <a:pPr algn="l"/>
            <a:r>
              <a:rPr lang="en-US" sz="1800" b="0" i="0" u="none" strike="noStrike" baseline="0" dirty="0">
                <a:latin typeface="Sabon-Roman"/>
              </a:rPr>
              <a:t>the postauricular region. This is the typical presentation of acute mastoiditis. Otoscopy revealed findings consistent with acute otitis media.</a:t>
            </a:r>
            <a:endParaRPr lang="en-US" dirty="0"/>
          </a:p>
        </p:txBody>
      </p:sp>
    </p:spTree>
    <p:extLst>
      <p:ext uri="{BB962C8B-B14F-4D97-AF65-F5344CB8AC3E}">
        <p14:creationId xmlns:p14="http://schemas.microsoft.com/office/powerpoint/2010/main" xmlns="" val="4216960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00200"/>
            <a:ext cx="10363200" cy="4572000"/>
          </a:xfrm>
        </p:spPr>
        <p:txBody>
          <a:bodyPr>
            <a:normAutofit/>
          </a:bodyPr>
          <a:lstStyle/>
          <a:p>
            <a:pPr lvl="1"/>
            <a:r>
              <a:rPr lang="en-US" dirty="0" smtClean="0"/>
              <a:t>MEE </a:t>
            </a:r>
            <a:r>
              <a:rPr lang="en-US" dirty="0"/>
              <a:t>without signs and symptoms of acute inflammation </a:t>
            </a:r>
            <a:r>
              <a:rPr lang="en-US" dirty="0" smtClean="0"/>
              <a:t>as found </a:t>
            </a:r>
            <a:r>
              <a:rPr lang="en-US" dirty="0"/>
              <a:t>in AOM</a:t>
            </a:r>
          </a:p>
        </p:txBody>
      </p:sp>
      <p:sp>
        <p:nvSpPr>
          <p:cNvPr id="3" name="Title 2"/>
          <p:cNvSpPr>
            <a:spLocks noGrp="1"/>
          </p:cNvSpPr>
          <p:nvPr>
            <p:ph type="title"/>
          </p:nvPr>
        </p:nvSpPr>
        <p:spPr/>
        <p:txBody>
          <a:bodyPr>
            <a:normAutofit fontScale="90000"/>
          </a:bodyPr>
          <a:lstStyle/>
          <a:p>
            <a:pPr algn="ctr"/>
            <a:r>
              <a:rPr lang="en-US" dirty="0" smtClean="0"/>
              <a:t>OME</a:t>
            </a:r>
            <a:br>
              <a:rPr lang="en-US" dirty="0" smtClean="0"/>
            </a:br>
            <a:endParaRPr lang="en-US" dirty="0"/>
          </a:p>
        </p:txBody>
      </p:sp>
    </p:spTree>
    <p:extLst>
      <p:ext uri="{BB962C8B-B14F-4D97-AF65-F5344CB8AC3E}">
        <p14:creationId xmlns:p14="http://schemas.microsoft.com/office/powerpoint/2010/main" xmlns="" val="33262879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1"/>
            <a:ext cx="10363200" cy="4571999"/>
          </a:xfrm>
        </p:spPr>
        <p:txBody>
          <a:bodyPr>
            <a:normAutofit/>
          </a:bodyPr>
          <a:lstStyle/>
          <a:p>
            <a:r>
              <a:rPr lang="en-US" dirty="0" smtClean="0"/>
              <a:t>Proper </a:t>
            </a:r>
            <a:r>
              <a:rPr lang="en-US" dirty="0"/>
              <a:t>head and neck examination </a:t>
            </a:r>
            <a:r>
              <a:rPr lang="en-US" dirty="0" smtClean="0"/>
              <a:t>to identify </a:t>
            </a:r>
            <a:r>
              <a:rPr lang="en-US" dirty="0" smtClean="0">
                <a:solidFill>
                  <a:srgbClr val="FF0000"/>
                </a:solidFill>
              </a:rPr>
              <a:t>predisposing conditions</a:t>
            </a:r>
          </a:p>
          <a:p>
            <a:pPr marL="624078" indent="-514350">
              <a:buFont typeface="+mj-lt"/>
              <a:buAutoNum type="arabicPeriod"/>
            </a:pPr>
            <a:r>
              <a:rPr lang="en-US" dirty="0"/>
              <a:t>C</a:t>
            </a:r>
            <a:r>
              <a:rPr lang="en-US" dirty="0" smtClean="0"/>
              <a:t>raniofacial </a:t>
            </a:r>
            <a:r>
              <a:rPr lang="en-US" dirty="0"/>
              <a:t>anomalies such as those of Down syndrome </a:t>
            </a:r>
            <a:r>
              <a:rPr lang="en-US" dirty="0" smtClean="0"/>
              <a:t>and </a:t>
            </a:r>
            <a:r>
              <a:rPr lang="en-US" dirty="0" err="1" smtClean="0"/>
              <a:t>Treacher</a:t>
            </a:r>
            <a:r>
              <a:rPr lang="en-US" dirty="0" smtClean="0"/>
              <a:t> </a:t>
            </a:r>
            <a:r>
              <a:rPr lang="en-US" dirty="0"/>
              <a:t>Collins </a:t>
            </a:r>
            <a:r>
              <a:rPr lang="en-US" dirty="0" smtClean="0"/>
              <a:t>syndrome</a:t>
            </a:r>
          </a:p>
          <a:p>
            <a:pPr marL="624078" indent="-514350">
              <a:buFont typeface="+mj-lt"/>
              <a:buAutoNum type="arabicPeriod"/>
            </a:pPr>
            <a:r>
              <a:rPr lang="en-US" dirty="0"/>
              <a:t>bifid uvula or a cleft </a:t>
            </a:r>
            <a:r>
              <a:rPr lang="en-US" dirty="0" smtClean="0"/>
              <a:t>palate</a:t>
            </a:r>
          </a:p>
          <a:p>
            <a:pPr marL="624078" indent="-514350">
              <a:buFont typeface="+mj-lt"/>
              <a:buAutoNum type="arabicPeriod"/>
            </a:pPr>
            <a:r>
              <a:rPr lang="en-US" dirty="0" err="1"/>
              <a:t>Hypernasality</a:t>
            </a:r>
            <a:r>
              <a:rPr lang="en-US" dirty="0"/>
              <a:t> indicates </a:t>
            </a:r>
            <a:r>
              <a:rPr lang="en-US" dirty="0" err="1" smtClean="0"/>
              <a:t>velopharyngeal</a:t>
            </a:r>
            <a:r>
              <a:rPr lang="en-US" dirty="0" smtClean="0"/>
              <a:t> insufficiency</a:t>
            </a:r>
          </a:p>
          <a:p>
            <a:pPr marL="624078" indent="-514350">
              <a:buFont typeface="+mj-lt"/>
              <a:buAutoNum type="arabicPeriod"/>
            </a:pPr>
            <a:r>
              <a:rPr lang="en-US" dirty="0" err="1" smtClean="0"/>
              <a:t>Hyponasality</a:t>
            </a:r>
            <a:r>
              <a:rPr lang="en-US" dirty="0" smtClean="0"/>
              <a:t> may </a:t>
            </a:r>
            <a:r>
              <a:rPr lang="en-US" dirty="0"/>
              <a:t>be caused by obstructing </a:t>
            </a:r>
            <a:r>
              <a:rPr lang="en-US" dirty="0" smtClean="0"/>
              <a:t>adenoids, nasal </a:t>
            </a:r>
            <a:r>
              <a:rPr lang="en-US" dirty="0"/>
              <a:t>polyposis or deviated </a:t>
            </a:r>
            <a:r>
              <a:rPr lang="en-US" dirty="0" smtClean="0"/>
              <a:t>septum</a:t>
            </a:r>
            <a:endParaRPr lang="en-US" dirty="0"/>
          </a:p>
        </p:txBody>
      </p:sp>
      <p:sp>
        <p:nvSpPr>
          <p:cNvPr id="2" name="Title 1"/>
          <p:cNvSpPr>
            <a:spLocks noGrp="1"/>
          </p:cNvSpPr>
          <p:nvPr>
            <p:ph type="title"/>
          </p:nvPr>
        </p:nvSpPr>
        <p:spPr/>
        <p:txBody>
          <a:bodyPr/>
          <a:lstStyle/>
          <a:p>
            <a:r>
              <a:rPr lang="en-US" dirty="0"/>
              <a:t>Physical Examination</a:t>
            </a:r>
          </a:p>
        </p:txBody>
      </p:sp>
    </p:spTree>
    <p:extLst>
      <p:ext uri="{BB962C8B-B14F-4D97-AF65-F5344CB8AC3E}">
        <p14:creationId xmlns:p14="http://schemas.microsoft.com/office/powerpoint/2010/main" xmlns="" val="3678848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800600"/>
          </a:xfrm>
        </p:spPr>
        <p:txBody>
          <a:bodyPr>
            <a:normAutofit lnSpcReduction="10000"/>
          </a:bodyPr>
          <a:lstStyle/>
          <a:p>
            <a:r>
              <a:rPr lang="en-US" i="1" dirty="0">
                <a:solidFill>
                  <a:srgbClr val="FF0000"/>
                </a:solidFill>
              </a:rPr>
              <a:t>Pneumatic </a:t>
            </a:r>
            <a:r>
              <a:rPr lang="en-US" i="1" dirty="0" err="1" smtClean="0">
                <a:solidFill>
                  <a:srgbClr val="FF0000"/>
                </a:solidFill>
              </a:rPr>
              <a:t>otoscopy</a:t>
            </a:r>
            <a:r>
              <a:rPr lang="en-US" i="1" dirty="0" smtClean="0">
                <a:solidFill>
                  <a:srgbClr val="FF0000"/>
                </a:solidFill>
              </a:rPr>
              <a:t>; </a:t>
            </a:r>
            <a:r>
              <a:rPr lang="en-US" dirty="0"/>
              <a:t>assessment of the TM </a:t>
            </a:r>
            <a:r>
              <a:rPr lang="en-US" dirty="0" smtClean="0"/>
              <a:t>and its mobility</a:t>
            </a:r>
          </a:p>
          <a:p>
            <a:r>
              <a:rPr lang="en-US" dirty="0"/>
              <a:t>The </a:t>
            </a:r>
            <a:r>
              <a:rPr lang="en-US" dirty="0">
                <a:solidFill>
                  <a:srgbClr val="FF0000"/>
                </a:solidFill>
              </a:rPr>
              <a:t>normal TM </a:t>
            </a:r>
            <a:r>
              <a:rPr lang="en-US" dirty="0"/>
              <a:t>is translucent and concave and </a:t>
            </a:r>
            <a:r>
              <a:rPr lang="en-US" dirty="0" smtClean="0"/>
              <a:t>moves briskly </a:t>
            </a:r>
            <a:r>
              <a:rPr lang="en-US" dirty="0"/>
              <a:t>with </a:t>
            </a:r>
            <a:r>
              <a:rPr lang="en-US" dirty="0" smtClean="0"/>
              <a:t>positive </a:t>
            </a:r>
            <a:r>
              <a:rPr lang="en-US" dirty="0"/>
              <a:t>and negative </a:t>
            </a:r>
            <a:r>
              <a:rPr lang="en-US" dirty="0" smtClean="0"/>
              <a:t>pressure</a:t>
            </a:r>
          </a:p>
          <a:p>
            <a:endParaRPr lang="en-US" dirty="0" smtClean="0"/>
          </a:p>
          <a:p>
            <a:r>
              <a:rPr lang="en-US" dirty="0"/>
              <a:t>The assessment of the TM should note </a:t>
            </a:r>
            <a:r>
              <a:rPr lang="en-US" i="1" dirty="0"/>
              <a:t>position</a:t>
            </a:r>
            <a:r>
              <a:rPr lang="en-US" dirty="0"/>
              <a:t>, </a:t>
            </a:r>
            <a:r>
              <a:rPr lang="en-US" i="1" dirty="0"/>
              <a:t>color</a:t>
            </a:r>
            <a:r>
              <a:rPr lang="en-US" dirty="0"/>
              <a:t>, </a:t>
            </a:r>
            <a:r>
              <a:rPr lang="en-US" i="1" dirty="0" smtClean="0"/>
              <a:t>degree of </a:t>
            </a:r>
            <a:r>
              <a:rPr lang="en-US" i="1" dirty="0"/>
              <a:t>translucency</a:t>
            </a:r>
            <a:r>
              <a:rPr lang="en-US" dirty="0"/>
              <a:t>, and </a:t>
            </a:r>
            <a:r>
              <a:rPr lang="en-US" i="1" dirty="0" smtClean="0"/>
              <a:t>mobility</a:t>
            </a:r>
          </a:p>
          <a:p>
            <a:endParaRPr lang="en-US" i="1" dirty="0" smtClean="0"/>
          </a:p>
          <a:p>
            <a:r>
              <a:rPr lang="en-US" dirty="0"/>
              <a:t>Reduced or no mobility </a:t>
            </a:r>
            <a:r>
              <a:rPr lang="en-US" dirty="0" smtClean="0"/>
              <a:t>of TM results from perforation of TM, </a:t>
            </a:r>
            <a:r>
              <a:rPr lang="en-US" dirty="0"/>
              <a:t>effusion in the middle ear or </a:t>
            </a:r>
            <a:r>
              <a:rPr lang="en-US" dirty="0" smtClean="0"/>
              <a:t>increased </a:t>
            </a:r>
            <a:r>
              <a:rPr lang="en-US" dirty="0"/>
              <a:t>stiffness due to scarring </a:t>
            </a:r>
            <a:r>
              <a:rPr lang="en-US" dirty="0" smtClean="0"/>
              <a:t>or increased </a:t>
            </a:r>
            <a:r>
              <a:rPr lang="en-US" dirty="0"/>
              <a:t>thickness of the TM</a:t>
            </a:r>
          </a:p>
        </p:txBody>
      </p:sp>
      <p:sp>
        <p:nvSpPr>
          <p:cNvPr id="2" name="Title 1"/>
          <p:cNvSpPr>
            <a:spLocks noGrp="1"/>
          </p:cNvSpPr>
          <p:nvPr>
            <p:ph type="title"/>
          </p:nvPr>
        </p:nvSpPr>
        <p:spPr/>
        <p:txBody>
          <a:bodyPr/>
          <a:lstStyle/>
          <a:p>
            <a:r>
              <a:rPr lang="en-US" dirty="0"/>
              <a:t>Physical </a:t>
            </a:r>
            <a:r>
              <a:rPr lang="en-US" dirty="0" smtClean="0"/>
              <a:t>Examination</a:t>
            </a:r>
            <a:endParaRPr lang="en-US" dirty="0"/>
          </a:p>
        </p:txBody>
      </p:sp>
    </p:spTree>
    <p:extLst>
      <p:ext uri="{BB962C8B-B14F-4D97-AF65-F5344CB8AC3E}">
        <p14:creationId xmlns:p14="http://schemas.microsoft.com/office/powerpoint/2010/main" xmlns="" val="3437758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1" y="381000"/>
            <a:ext cx="7943849" cy="6047648"/>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56709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1"/>
            <a:ext cx="10363200" cy="4571999"/>
          </a:xfrm>
        </p:spPr>
        <p:txBody>
          <a:bodyPr>
            <a:normAutofit/>
          </a:bodyPr>
          <a:lstStyle/>
          <a:p>
            <a:r>
              <a:rPr lang="en-US" dirty="0" smtClean="0"/>
              <a:t>ranges from severely retracted to bulging</a:t>
            </a:r>
          </a:p>
          <a:p>
            <a:endParaRPr lang="en-US" dirty="0" smtClean="0"/>
          </a:p>
          <a:p>
            <a:r>
              <a:rPr lang="en-US" dirty="0" smtClean="0"/>
              <a:t>Severely retracted TM usually is associated with effusion</a:t>
            </a:r>
          </a:p>
          <a:p>
            <a:r>
              <a:rPr lang="en-US" dirty="0" smtClean="0"/>
              <a:t>Mild to moderate retraction indicates negative pressure, MEE, or both</a:t>
            </a:r>
          </a:p>
          <a:p>
            <a:endParaRPr lang="en-US" dirty="0" smtClean="0"/>
          </a:p>
          <a:p>
            <a:r>
              <a:rPr lang="en-US" dirty="0" smtClean="0"/>
              <a:t>Fullness and bulging of the TM are caused by increased pressure or fluid, or both</a:t>
            </a:r>
          </a:p>
        </p:txBody>
      </p:sp>
      <p:sp>
        <p:nvSpPr>
          <p:cNvPr id="2" name="Title 1"/>
          <p:cNvSpPr>
            <a:spLocks noGrp="1"/>
          </p:cNvSpPr>
          <p:nvPr>
            <p:ph type="title"/>
          </p:nvPr>
        </p:nvSpPr>
        <p:spPr/>
        <p:txBody>
          <a:bodyPr/>
          <a:lstStyle/>
          <a:p>
            <a:pPr algn="ctr"/>
            <a:r>
              <a:rPr lang="en-US" dirty="0" smtClean="0">
                <a:solidFill>
                  <a:srgbClr val="FF0000"/>
                </a:solidFill>
              </a:rPr>
              <a:t>Position of the TM</a:t>
            </a:r>
            <a:endParaRPr lang="en-US" dirty="0"/>
          </a:p>
        </p:txBody>
      </p:sp>
    </p:spTree>
    <p:extLst>
      <p:ext uri="{BB962C8B-B14F-4D97-AF65-F5344CB8AC3E}">
        <p14:creationId xmlns:p14="http://schemas.microsoft.com/office/powerpoint/2010/main" xmlns="" val="1497210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1"/>
            <a:ext cx="10363200" cy="4571999"/>
          </a:xfrm>
        </p:spPr>
        <p:txBody>
          <a:bodyPr>
            <a:normAutofit/>
          </a:bodyPr>
          <a:lstStyle/>
          <a:p>
            <a:r>
              <a:rPr lang="en-US" dirty="0" smtClean="0"/>
              <a:t>may </a:t>
            </a:r>
            <a:r>
              <a:rPr lang="en-US" dirty="0"/>
              <a:t>be caused by thickening or scarring or presence of </a:t>
            </a:r>
            <a:r>
              <a:rPr lang="en-US" dirty="0" smtClean="0"/>
              <a:t>MEE</a:t>
            </a:r>
          </a:p>
          <a:p>
            <a:pPr>
              <a:buNone/>
            </a:pPr>
            <a:endParaRPr lang="en-US" dirty="0" smtClean="0"/>
          </a:p>
          <a:p>
            <a:r>
              <a:rPr lang="en-US" dirty="0"/>
              <a:t>A </a:t>
            </a:r>
            <a:r>
              <a:rPr lang="en-US" dirty="0">
                <a:solidFill>
                  <a:srgbClr val="FF0000"/>
                </a:solidFill>
              </a:rPr>
              <a:t>red but translucent </a:t>
            </a:r>
            <a:r>
              <a:rPr lang="en-US" dirty="0"/>
              <a:t>TM is </a:t>
            </a:r>
            <a:r>
              <a:rPr lang="en-US" dirty="0" smtClean="0"/>
              <a:t>a typical </a:t>
            </a:r>
            <a:r>
              <a:rPr lang="en-US" dirty="0"/>
              <a:t>finding in a crying or sneezing </a:t>
            </a:r>
            <a:r>
              <a:rPr lang="en-US" dirty="0" smtClean="0"/>
              <a:t>infant</a:t>
            </a:r>
          </a:p>
          <a:p>
            <a:endParaRPr lang="en-US" dirty="0" smtClean="0"/>
          </a:p>
          <a:p>
            <a:r>
              <a:rPr lang="en-US" dirty="0" smtClean="0"/>
              <a:t>A </a:t>
            </a:r>
            <a:r>
              <a:rPr lang="en-US" dirty="0"/>
              <a:t>“red” TM that is </a:t>
            </a:r>
            <a:r>
              <a:rPr lang="en-US" dirty="0" smtClean="0"/>
              <a:t>full or </a:t>
            </a:r>
            <a:r>
              <a:rPr lang="en-US" dirty="0"/>
              <a:t>bulging </a:t>
            </a:r>
            <a:r>
              <a:rPr lang="en-US" dirty="0" smtClean="0"/>
              <a:t>is </a:t>
            </a:r>
            <a:r>
              <a:rPr lang="en-US" dirty="0"/>
              <a:t>a sign of </a:t>
            </a:r>
            <a:r>
              <a:rPr lang="en-US" dirty="0" smtClean="0"/>
              <a:t>AOM</a:t>
            </a:r>
          </a:p>
          <a:p>
            <a:endParaRPr lang="en-US" dirty="0" smtClean="0"/>
          </a:p>
          <a:p>
            <a:r>
              <a:rPr lang="en-US" dirty="0"/>
              <a:t>A pink, gray, yellow, or </a:t>
            </a:r>
            <a:r>
              <a:rPr lang="en-US" dirty="0" smtClean="0"/>
              <a:t>blue retracted </a:t>
            </a:r>
            <a:r>
              <a:rPr lang="en-US" dirty="0"/>
              <a:t>TM with reduced or no mobility usually is seen with OME</a:t>
            </a:r>
          </a:p>
        </p:txBody>
      </p:sp>
      <p:sp>
        <p:nvSpPr>
          <p:cNvPr id="2" name="Title 1"/>
          <p:cNvSpPr>
            <a:spLocks noGrp="1"/>
          </p:cNvSpPr>
          <p:nvPr>
            <p:ph type="title"/>
          </p:nvPr>
        </p:nvSpPr>
        <p:spPr/>
        <p:txBody>
          <a:bodyPr/>
          <a:lstStyle/>
          <a:p>
            <a:pPr algn="ctr"/>
            <a:r>
              <a:rPr lang="en-US" dirty="0" err="1" smtClean="0">
                <a:solidFill>
                  <a:srgbClr val="FF0000"/>
                </a:solidFill>
              </a:rPr>
              <a:t>Opacification</a:t>
            </a:r>
            <a:r>
              <a:rPr lang="en-US" dirty="0" smtClean="0">
                <a:solidFill>
                  <a:srgbClr val="FF0000"/>
                </a:solidFill>
              </a:rPr>
              <a:t> of the TM </a:t>
            </a:r>
            <a:endParaRPr lang="en-US" dirty="0">
              <a:solidFill>
                <a:srgbClr val="FF0000"/>
              </a:solidFill>
            </a:endParaRPr>
          </a:p>
        </p:txBody>
      </p:sp>
    </p:spTree>
    <p:extLst>
      <p:ext uri="{BB962C8B-B14F-4D97-AF65-F5344CB8AC3E}">
        <p14:creationId xmlns:p14="http://schemas.microsoft.com/office/powerpoint/2010/main" xmlns="" val="8236866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184</TotalTime>
  <Words>1886</Words>
  <Application>Microsoft Office PowerPoint</Application>
  <PresentationFormat>Custom</PresentationFormat>
  <Paragraphs>259</Paragraphs>
  <Slides>39</Slides>
  <Notes>11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Concourse</vt:lpstr>
      <vt:lpstr>Acute Otitis media</vt:lpstr>
      <vt:lpstr>Definition/Symptoms and Signs</vt:lpstr>
      <vt:lpstr>AOM  </vt:lpstr>
      <vt:lpstr>OME </vt:lpstr>
      <vt:lpstr>Physical Examination</vt:lpstr>
      <vt:lpstr>Physical Examination</vt:lpstr>
      <vt:lpstr>Slide 7</vt:lpstr>
      <vt:lpstr>Position of the TM</vt:lpstr>
      <vt:lpstr>Opacification of the TM </vt:lpstr>
      <vt:lpstr>Slide 10</vt:lpstr>
      <vt:lpstr>AOM (pus behind the eardrum)</vt:lpstr>
      <vt:lpstr>Slide 12</vt:lpstr>
      <vt:lpstr>Slide 13</vt:lpstr>
      <vt:lpstr>Slide 14</vt:lpstr>
      <vt:lpstr>Ome </vt:lpstr>
      <vt:lpstr>Pathophysiology and Pathogenesis</vt:lpstr>
      <vt:lpstr>Pathophysiology and Pathogenesis</vt:lpstr>
      <vt:lpstr>Bacteriology</vt:lpstr>
      <vt:lpstr>Bacteriology</vt:lpstr>
      <vt:lpstr>virology</vt:lpstr>
      <vt:lpstr>Allergy and Immunology</vt:lpstr>
      <vt:lpstr>Risk Factors</vt:lpstr>
      <vt:lpstr>Risk Factors</vt:lpstr>
      <vt:lpstr>Risk Factors</vt:lpstr>
      <vt:lpstr>Prevention of Disease</vt:lpstr>
      <vt:lpstr>Treatment</vt:lpstr>
      <vt:lpstr>Treatment of AOM</vt:lpstr>
      <vt:lpstr>Treatment of AOM (algorithm) </vt:lpstr>
      <vt:lpstr>Treatment of AOM (choices)</vt:lpstr>
      <vt:lpstr>Treatment of AOM (failure)</vt:lpstr>
      <vt:lpstr>Treatment of AOM (duration)</vt:lpstr>
      <vt:lpstr>Treatment of RECURRENT AOM</vt:lpstr>
      <vt:lpstr>Treatment of Otitis Media with Effusion</vt:lpstr>
      <vt:lpstr>Treatment of Otitis Media with Effusion</vt:lpstr>
      <vt:lpstr>Slide 35</vt:lpstr>
      <vt:lpstr>Treatment of Otitis Media with Effusion</vt:lpstr>
      <vt:lpstr>Tympanostomy tube </vt:lpstr>
      <vt:lpstr>Ventilation tube</vt:lpstr>
      <vt:lpstr>mastoiditis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اوتیت میانی گوش</dc:title>
  <dc:creator>MaHa</dc:creator>
  <cp:lastModifiedBy>dr_azimi</cp:lastModifiedBy>
  <cp:revision>23</cp:revision>
  <dcterms:created xsi:type="dcterms:W3CDTF">2023-03-13T16:25:53Z</dcterms:created>
  <dcterms:modified xsi:type="dcterms:W3CDTF">2023-10-26T15:22:02Z</dcterms:modified>
</cp:coreProperties>
</file>