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3" r:id="rId1"/>
  </p:sldMasterIdLst>
  <p:notesMasterIdLst>
    <p:notesMasterId r:id="rId24"/>
  </p:notesMasterIdLst>
  <p:handoutMasterIdLst>
    <p:handoutMasterId r:id="rId25"/>
  </p:handoutMasterIdLst>
  <p:sldIdLst>
    <p:sldId id="503" r:id="rId2"/>
    <p:sldId id="481" r:id="rId3"/>
    <p:sldId id="504" r:id="rId4"/>
    <p:sldId id="505" r:id="rId5"/>
    <p:sldId id="482" r:id="rId6"/>
    <p:sldId id="483" r:id="rId7"/>
    <p:sldId id="484" r:id="rId8"/>
    <p:sldId id="485" r:id="rId9"/>
    <p:sldId id="486" r:id="rId10"/>
    <p:sldId id="487" r:id="rId11"/>
    <p:sldId id="488" r:id="rId12"/>
    <p:sldId id="489" r:id="rId13"/>
    <p:sldId id="490" r:id="rId14"/>
    <p:sldId id="491" r:id="rId15"/>
    <p:sldId id="506" r:id="rId16"/>
    <p:sldId id="492" r:id="rId17"/>
    <p:sldId id="493" r:id="rId18"/>
    <p:sldId id="494" r:id="rId19"/>
    <p:sldId id="495" r:id="rId20"/>
    <p:sldId id="496" r:id="rId21"/>
    <p:sldId id="497" r:id="rId22"/>
    <p:sldId id="498" r:id="rId23"/>
  </p:sldIdLst>
  <p:sldSz cx="10042525" cy="7775575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124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247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371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495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619" algn="l" defTabSz="914247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2743" algn="l" defTabSz="914247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199866" algn="l" defTabSz="914247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6990" algn="l" defTabSz="914247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65" autoAdjust="0"/>
    <p:restoredTop sz="86434" autoAdjust="0"/>
  </p:normalViewPr>
  <p:slideViewPr>
    <p:cSldViewPr>
      <p:cViewPr varScale="1">
        <p:scale>
          <a:sx n="40" d="100"/>
          <a:sy n="40" d="100"/>
        </p:scale>
        <p:origin x="-1157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2863" y="0"/>
            <a:ext cx="2944812" cy="493713"/>
          </a:xfrm>
          <a:prstGeom prst="rect">
            <a:avLst/>
          </a:prstGeom>
        </p:spPr>
        <p:txBody>
          <a:bodyPr vert="horz" lIns="85551" tIns="42776" rIns="85551" bIns="42776" rtlCol="1"/>
          <a:lstStyle>
            <a:lvl1pPr algn="r">
              <a:defRPr sz="11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46400" cy="493713"/>
          </a:xfrm>
          <a:prstGeom prst="rect">
            <a:avLst/>
          </a:prstGeom>
        </p:spPr>
        <p:txBody>
          <a:bodyPr vert="horz" lIns="85551" tIns="42776" rIns="85551" bIns="42776" rtlCol="1"/>
          <a:lstStyle>
            <a:lvl1pPr algn="l">
              <a:defRPr sz="1100"/>
            </a:lvl1pPr>
          </a:lstStyle>
          <a:p>
            <a:pPr>
              <a:defRPr/>
            </a:pPr>
            <a:fld id="{8342BE2E-B67D-4C4E-AD48-A70CB9AA8291}" type="datetimeFigureOut">
              <a:rPr lang="fa-IR"/>
              <a:pPr>
                <a:defRPr/>
              </a:pPr>
              <a:t>12/04/1445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52863" y="9378950"/>
            <a:ext cx="2944812" cy="493713"/>
          </a:xfrm>
          <a:prstGeom prst="rect">
            <a:avLst/>
          </a:prstGeom>
        </p:spPr>
        <p:txBody>
          <a:bodyPr vert="horz" lIns="85551" tIns="42776" rIns="85551" bIns="42776" rtlCol="1" anchor="b"/>
          <a:lstStyle>
            <a:lvl1pPr algn="r">
              <a:defRPr sz="11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9378950"/>
            <a:ext cx="2946400" cy="493713"/>
          </a:xfrm>
          <a:prstGeom prst="rect">
            <a:avLst/>
          </a:prstGeom>
        </p:spPr>
        <p:txBody>
          <a:bodyPr vert="horz" lIns="85551" tIns="42776" rIns="85551" bIns="42776" rtlCol="1" anchor="b"/>
          <a:lstStyle>
            <a:lvl1pPr algn="l">
              <a:defRPr sz="1100"/>
            </a:lvl1pPr>
          </a:lstStyle>
          <a:p>
            <a:pPr>
              <a:defRPr/>
            </a:pPr>
            <a:fld id="{E10234CF-0D54-463C-88A5-BC68F07731E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3713966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2863" y="0"/>
            <a:ext cx="2944812" cy="493713"/>
          </a:xfrm>
          <a:prstGeom prst="rect">
            <a:avLst/>
          </a:prstGeom>
        </p:spPr>
        <p:txBody>
          <a:bodyPr vert="horz" lIns="85551" tIns="42776" rIns="85551" bIns="42776" rtlCol="1"/>
          <a:lstStyle>
            <a:lvl1pPr algn="r">
              <a:defRPr sz="11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46400" cy="493713"/>
          </a:xfrm>
          <a:prstGeom prst="rect">
            <a:avLst/>
          </a:prstGeom>
        </p:spPr>
        <p:txBody>
          <a:bodyPr vert="horz" lIns="85551" tIns="42776" rIns="85551" bIns="42776" rtlCol="1"/>
          <a:lstStyle>
            <a:lvl1pPr algn="l">
              <a:defRPr sz="1100"/>
            </a:lvl1pPr>
          </a:lstStyle>
          <a:p>
            <a:pPr>
              <a:defRPr/>
            </a:pPr>
            <a:fld id="{5BD12C85-C0C6-414B-8C9E-112803649064}" type="datetimeFigureOut">
              <a:rPr lang="fa-IR"/>
              <a:pPr>
                <a:defRPr/>
              </a:pPr>
              <a:t>12/04/1445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739775"/>
            <a:ext cx="47847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5551" tIns="42776" rIns="85551" bIns="42776" rtlCol="1" anchor="ctr"/>
          <a:lstStyle/>
          <a:p>
            <a:pPr lvl="0"/>
            <a:endParaRPr lang="fa-I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wrap="square" lIns="85551" tIns="42776" rIns="85551" bIns="427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a-IR" noProof="0" smtClean="0"/>
              <a:t>Click to edit Master text styles</a:t>
            </a:r>
          </a:p>
          <a:p>
            <a:pPr lvl="1"/>
            <a:r>
              <a:rPr lang="en-US" altLang="fa-IR" noProof="0" smtClean="0"/>
              <a:t>Second level</a:t>
            </a:r>
          </a:p>
          <a:p>
            <a:pPr lvl="2"/>
            <a:r>
              <a:rPr lang="en-US" altLang="fa-IR" noProof="0" smtClean="0"/>
              <a:t>Third level</a:t>
            </a:r>
          </a:p>
          <a:p>
            <a:pPr lvl="3"/>
            <a:r>
              <a:rPr lang="en-US" altLang="fa-IR" noProof="0" smtClean="0"/>
              <a:t>Fourth level</a:t>
            </a:r>
          </a:p>
          <a:p>
            <a:pPr lvl="4"/>
            <a:r>
              <a:rPr lang="en-US" altLang="fa-IR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52863" y="9378950"/>
            <a:ext cx="2944812" cy="493713"/>
          </a:xfrm>
          <a:prstGeom prst="rect">
            <a:avLst/>
          </a:prstGeom>
        </p:spPr>
        <p:txBody>
          <a:bodyPr vert="horz" lIns="85551" tIns="42776" rIns="85551" bIns="42776" rtlCol="1" anchor="b"/>
          <a:lstStyle>
            <a:lvl1pPr algn="r">
              <a:defRPr sz="11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9378950"/>
            <a:ext cx="2946400" cy="493713"/>
          </a:xfrm>
          <a:prstGeom prst="rect">
            <a:avLst/>
          </a:prstGeom>
        </p:spPr>
        <p:txBody>
          <a:bodyPr vert="horz" lIns="85551" tIns="42776" rIns="85551" bIns="42776" rtlCol="1" anchor="b"/>
          <a:lstStyle>
            <a:lvl1pPr algn="l">
              <a:defRPr sz="1100"/>
            </a:lvl1pPr>
          </a:lstStyle>
          <a:p>
            <a:pPr>
              <a:defRPr/>
            </a:pPr>
            <a:fld id="{4C49A575-88B5-47C7-A44E-CA0E00A522F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4244622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4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47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71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95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19" algn="r" defTabSz="914247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43" algn="r" defTabSz="914247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66" algn="r" defTabSz="914247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90" algn="r" defTabSz="914247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5288193"/>
            <a:ext cx="10050311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53190" y="1987093"/>
            <a:ext cx="8536146" cy="2074576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53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53190" y="4094827"/>
            <a:ext cx="8536146" cy="1360220"/>
          </a:xfrm>
        </p:spPr>
        <p:txBody>
          <a:bodyPr lIns="50905" rIns="50905"/>
          <a:lstStyle>
            <a:lvl1pPr marL="0" marR="71267" indent="0" algn="r">
              <a:buNone/>
              <a:defRPr>
                <a:solidFill>
                  <a:schemeClr val="tx2"/>
                </a:solidFill>
              </a:defRPr>
            </a:lvl1pPr>
            <a:lvl2pPr marL="509046" indent="0" algn="ctr">
              <a:buNone/>
            </a:lvl2pPr>
            <a:lvl3pPr marL="1018093" indent="0" algn="ctr">
              <a:buNone/>
            </a:lvl3pPr>
            <a:lvl4pPr marL="1527139" indent="0" algn="ctr">
              <a:buNone/>
            </a:lvl4pPr>
            <a:lvl5pPr marL="2036186" indent="0" algn="ctr">
              <a:buNone/>
            </a:lvl5pPr>
            <a:lvl6pPr marL="2545232" indent="0" algn="ctr">
              <a:buNone/>
            </a:lvl6pPr>
            <a:lvl7pPr marL="3054279" indent="0" algn="ctr">
              <a:buNone/>
            </a:lvl7pPr>
            <a:lvl8pPr marL="3563325" indent="0" algn="ctr">
              <a:buNone/>
            </a:lvl8pPr>
            <a:lvl9pPr marL="4072372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4134" y="5615693"/>
            <a:ext cx="10046660" cy="216791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20E5072-4E57-4A2A-B09F-27653A42AD72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126" y="1679526"/>
            <a:ext cx="9038273" cy="497291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A811390-B03F-415E-91C5-343979E6D397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16532" y="311386"/>
            <a:ext cx="1952131" cy="6341052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126" y="311387"/>
            <a:ext cx="6946080" cy="634105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5A98D84-A016-457A-A44E-6C28F313842B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79BFBF8-7F08-4E52-A33F-BE47F1B84BF9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360" y="1201497"/>
            <a:ext cx="8536146" cy="2073487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53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08174" y="3323964"/>
            <a:ext cx="5021263" cy="1649547"/>
          </a:xfrm>
        </p:spPr>
        <p:txBody>
          <a:bodyPr lIns="101809" rIns="101809" anchor="t"/>
          <a:lstStyle>
            <a:lvl1pPr marL="0" indent="0" algn="l">
              <a:buNone/>
              <a:defRPr sz="2600">
                <a:solidFill>
                  <a:schemeClr val="tx1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E7CCA84-65FE-42C0-8BC9-432245793A47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  <p:sp>
        <p:nvSpPr>
          <p:cNvPr id="7" name="Chevron 6"/>
          <p:cNvSpPr/>
          <p:nvPr/>
        </p:nvSpPr>
        <p:spPr>
          <a:xfrm>
            <a:off x="3994034" y="3407593"/>
            <a:ext cx="200851" cy="259186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789300" y="3407593"/>
            <a:ext cx="200851" cy="259186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126" y="1679525"/>
            <a:ext cx="4435449" cy="513152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4950" y="1679525"/>
            <a:ext cx="4435449" cy="513152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B3D685B-326B-40AA-8E43-EAC5F9828D44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126" y="309583"/>
            <a:ext cx="9038273" cy="1295929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126" y="6134065"/>
            <a:ext cx="4437193" cy="863953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3619" anchor="ctr"/>
          <a:lstStyle>
            <a:lvl1pPr marL="0" indent="0">
              <a:buNone/>
              <a:defRPr sz="27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01465" y="6134065"/>
            <a:ext cx="4438936" cy="863953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3619" anchor="ctr"/>
          <a:lstStyle>
            <a:lvl1pPr marL="0" indent="0">
              <a:buNone/>
              <a:defRPr sz="27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2126" y="1637536"/>
            <a:ext cx="4437193" cy="446915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1464" y="1637536"/>
            <a:ext cx="4438936" cy="446915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F33308C-AD09-49B7-98E2-1010FDEC23DD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7708203-6F15-4592-99E1-BA62181F24AA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263EE87-8C6E-40F1-9DA4-9DF6DFD59D24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4253" y="5529298"/>
            <a:ext cx="8216964" cy="518372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8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853887" y="6071595"/>
            <a:ext cx="4365151" cy="1036743"/>
          </a:xfrm>
        </p:spPr>
        <p:txBody>
          <a:bodyPr/>
          <a:lstStyle>
            <a:lvl1pPr marL="0" indent="0" algn="r">
              <a:buNone/>
              <a:defRPr sz="18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04253" y="311023"/>
            <a:ext cx="8214785" cy="5183717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88056" y="7265303"/>
            <a:ext cx="2108930" cy="414697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A134C28-02FF-467E-82C2-D52E15B305A5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3374" y="6171709"/>
            <a:ext cx="7866645" cy="734963"/>
          </a:xfrm>
          <a:noFill/>
        </p:spPr>
        <p:txBody>
          <a:bodyPr lIns="101809" tIns="0" rIns="101809" anchor="t"/>
          <a:lstStyle>
            <a:lvl1pPr marL="0" marR="20362" indent="0" algn="r">
              <a:buNone/>
              <a:defRPr sz="16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063" y="215385"/>
            <a:ext cx="9540399" cy="4976368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6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10475" y="7265304"/>
            <a:ext cx="2581668" cy="41397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055C245-7B55-48F1-97FE-170FED478EAC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063" y="5516058"/>
            <a:ext cx="8868955" cy="637955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3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48333" y="6740346"/>
            <a:ext cx="5426109" cy="10443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09" tIns="50905" rIns="101809" bIns="50905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33446" y="6733629"/>
            <a:ext cx="4053089" cy="105834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09" tIns="50905" rIns="101809" bIns="50905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636" y="6566101"/>
            <a:ext cx="3736639" cy="1225484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1809" tIns="50905" rIns="101809" bIns="50905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0144" y="6562117"/>
            <a:ext cx="3740148" cy="1229469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9515481" y="5655875"/>
            <a:ext cx="200851" cy="259186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9310747" y="5655875"/>
            <a:ext cx="200851" cy="259186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48333" y="6740346"/>
            <a:ext cx="5426109" cy="10443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09" tIns="50905" rIns="101809" bIns="50905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33446" y="6733629"/>
            <a:ext cx="4053089" cy="105834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09" tIns="50905" rIns="101809" bIns="50905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636" y="6566101"/>
            <a:ext cx="3736639" cy="1225484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1809" tIns="50905" rIns="101809" bIns="50905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0144" y="6562117"/>
            <a:ext cx="3740148" cy="1229469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502126" y="311384"/>
            <a:ext cx="9038273" cy="1295929"/>
          </a:xfrm>
          <a:prstGeom prst="rect">
            <a:avLst/>
          </a:prstGeom>
        </p:spPr>
        <p:txBody>
          <a:bodyPr vert="horz" lIns="101809" tIns="50905" rIns="101809" bIns="50905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502126" y="1679525"/>
            <a:ext cx="9038273" cy="5131520"/>
          </a:xfrm>
          <a:prstGeom prst="rect">
            <a:avLst/>
          </a:prstGeom>
        </p:spPr>
        <p:txBody>
          <a:bodyPr vert="horz" lIns="101809" tIns="50905" rIns="101809" bIns="50905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7388056" y="7265303"/>
            <a:ext cx="2108930" cy="414697"/>
          </a:xfrm>
          <a:prstGeom prst="rect">
            <a:avLst/>
          </a:prstGeom>
        </p:spPr>
        <p:txBody>
          <a:bodyPr vert="horz" lIns="101809" tIns="50905" rIns="101809" bIns="50905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810475" y="7265304"/>
            <a:ext cx="2581668" cy="413977"/>
          </a:xfrm>
          <a:prstGeom prst="rect">
            <a:avLst/>
          </a:prstGeom>
        </p:spPr>
        <p:txBody>
          <a:bodyPr vert="horz" lIns="101809" tIns="50905" rIns="101809" bIns="50905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9496987" y="7265304"/>
            <a:ext cx="401701" cy="413977"/>
          </a:xfrm>
          <a:prstGeom prst="rect">
            <a:avLst/>
          </a:prstGeom>
        </p:spPr>
        <p:txBody>
          <a:bodyPr vert="horz" lIns="101809" tIns="50905" rIns="101809" bIns="50905" anchor="b"/>
          <a:lstStyle>
            <a:lvl1pPr algn="r" eaLnBrk="1" latinLnBrk="0" hangingPunct="1">
              <a:defRPr kumimoji="0" sz="11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76EBAFE-5C3C-4489-8A1F-28AF5A828D0F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07237" indent="-285066" algn="l" rtl="0" eaLnBrk="1" latinLnBrk="0" hangingPunct="1">
        <a:spcBef>
          <a:spcPts val="445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303" indent="-254523" algn="l" rtl="0" eaLnBrk="1" latinLnBrk="0" hangingPunct="1">
        <a:spcBef>
          <a:spcPts val="361"/>
        </a:spcBef>
        <a:buClr>
          <a:schemeClr val="accent1"/>
        </a:buClr>
        <a:buFont typeface="Verdana"/>
        <a:buChar char="◦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57007" indent="-254523" algn="l" rtl="0" eaLnBrk="1" latinLnBrk="0" hangingPunct="1">
        <a:spcBef>
          <a:spcPts val="390"/>
        </a:spcBef>
        <a:buClr>
          <a:schemeClr val="accent2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72616" indent="-254523" algn="l" rtl="0" eaLnBrk="1" latinLnBrk="0" hangingPunct="1">
        <a:spcBef>
          <a:spcPts val="390"/>
        </a:spcBef>
        <a:buClr>
          <a:schemeClr val="accent2"/>
        </a:buClr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527139" indent="-254523" algn="l" rtl="0" eaLnBrk="1" latinLnBrk="0" hangingPunct="1">
        <a:spcBef>
          <a:spcPts val="390"/>
        </a:spcBef>
        <a:buClr>
          <a:schemeClr val="accent2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81663" indent="-254523" algn="l" rtl="0" eaLnBrk="1" latinLnBrk="0" hangingPunct="1">
        <a:spcBef>
          <a:spcPts val="390"/>
        </a:spcBef>
        <a:buClr>
          <a:schemeClr val="accent3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036186" indent="-254523" algn="l" rtl="0" eaLnBrk="1" latinLnBrk="0" hangingPunct="1">
        <a:spcBef>
          <a:spcPts val="39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290709" indent="-254523" algn="l" rtl="0" eaLnBrk="1" latinLnBrk="0" hangingPunct="1">
        <a:spcBef>
          <a:spcPts val="39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45232" indent="-254523" algn="l" rtl="0" eaLnBrk="1" latinLnBrk="0" hangingPunct="1">
        <a:spcBef>
          <a:spcPts val="390"/>
        </a:spcBef>
        <a:buClr>
          <a:schemeClr val="accent3"/>
        </a:buClr>
        <a:buFont typeface="Wingdings 2"/>
        <a:buChar char="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904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180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271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361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4523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5427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633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723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Box 1"/>
          <p:cNvSpPr txBox="1">
            <a:spLocks noChangeArrowheads="1"/>
          </p:cNvSpPr>
          <p:nvPr/>
        </p:nvSpPr>
        <p:spPr bwMode="auto">
          <a:xfrm>
            <a:off x="449262" y="1373187"/>
            <a:ext cx="8915400" cy="1594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3" rIns="91425" bIns="45713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fa-IR" sz="9600" dirty="0"/>
              <a:t>Fungal Sinusitis</a:t>
            </a:r>
            <a:endParaRPr lang="fa-IR" altLang="fa-IR" sz="9600" dirty="0"/>
          </a:p>
        </p:txBody>
      </p:sp>
      <p:sp>
        <p:nvSpPr>
          <p:cNvPr id="3" name="Subtitle 3"/>
          <p:cNvSpPr>
            <a:spLocks noGrp="1"/>
          </p:cNvSpPr>
          <p:nvPr/>
        </p:nvSpPr>
        <p:spPr>
          <a:xfrm>
            <a:off x="1058862" y="4040187"/>
            <a:ext cx="6629400" cy="1524000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defPPr>
              <a:defRPr lang="ar-SA"/>
            </a:defPPr>
            <a:lvl1pPr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9pPr>
          </a:lstStyle>
          <a:p>
            <a:pPr algn="l"/>
            <a:r>
              <a:rPr lang="en-US" dirty="0" err="1" smtClean="0"/>
              <a:t>Dr.smr.Azimi</a:t>
            </a:r>
            <a:endParaRPr lang="en-US" dirty="0" smtClean="0"/>
          </a:p>
          <a:p>
            <a:pPr algn="l"/>
            <a:r>
              <a:rPr lang="en-US" dirty="0" err="1" smtClean="0"/>
              <a:t>Otorhinolaryngologist</a:t>
            </a:r>
            <a:endParaRPr lang="en-US" dirty="0" smtClean="0"/>
          </a:p>
          <a:p>
            <a:pPr algn="l"/>
            <a:r>
              <a:rPr lang="en-US" dirty="0" smtClean="0"/>
              <a:t>Fellowship of </a:t>
            </a:r>
            <a:r>
              <a:rPr lang="en-US" dirty="0" err="1" smtClean="0"/>
              <a:t>rhinology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0658"/>
    </mc:Choice>
    <mc:Fallback>
      <p:transition spd="slow" advTm="10658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752476" y="2246313"/>
            <a:ext cx="8880475" cy="4665662"/>
          </a:xfrm>
        </p:spPr>
        <p:txBody>
          <a:bodyPr lIns="90472" tIns="44442" rIns="90472" bIns="44442">
            <a:normAutofit fontScale="92500"/>
          </a:bodyPr>
          <a:lstStyle/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Older</a:t>
            </a: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individuals, usually </a:t>
            </a:r>
            <a:r>
              <a:rPr lang="en-US" altLang="fa-IR" u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females</a:t>
            </a:r>
          </a:p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Immunocompetent</a:t>
            </a:r>
            <a:endParaRPr lang="en-US" altLang="fa-IR" u="none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Asymptomatic/ </a:t>
            </a:r>
            <a:r>
              <a:rPr lang="en-US" altLang="fa-IR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Cacosmia</a:t>
            </a: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Chronic sinusitis</a:t>
            </a:r>
          </a:p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Fungal mass limited to one sinus</a:t>
            </a:r>
          </a:p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CT Scan- </a:t>
            </a:r>
            <a:r>
              <a:rPr lang="en-US" altLang="fa-IR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Hyperdense</a:t>
            </a: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mass with </a:t>
            </a:r>
            <a:r>
              <a:rPr lang="en-US" altLang="fa-IR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punctate</a:t>
            </a: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calcifications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en-US" altLang="fa-I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None/>
            </a:pP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en-US" altLang="fa-IR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72" tIns="44442" rIns="90472" bIns="44442"/>
          <a:lstStyle/>
          <a:p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Fungus Ball (Mycetoma)</a:t>
            </a:r>
          </a:p>
        </p:txBody>
      </p:sp>
    </p:spTree>
  </p:cSld>
  <p:clrMapOvr>
    <a:masterClrMapping/>
  </p:clrMapOvr>
  <p:transition advTm="41021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6" descr="44173753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72"/>
          <a:stretch>
            <a:fillRect/>
          </a:stretch>
        </p:blipFill>
        <p:spPr bwMode="auto">
          <a:xfrm>
            <a:off x="1711326" y="1295400"/>
            <a:ext cx="5567363" cy="44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1072"/>
    </mc:Choice>
    <mc:Fallback>
      <p:transition spd="slow" advTm="11072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 lIns="90472" tIns="44442" rIns="90472" bIns="44442"/>
          <a:lstStyle/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Surgical clearance</a:t>
            </a: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Anti fungal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en-US" altLang="fa-IR" u="none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fa-IR" u="none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72" tIns="44442" rIns="90472" bIns="44442"/>
          <a:lstStyle/>
          <a:p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Fungus Ball- Treatment</a:t>
            </a:r>
          </a:p>
        </p:txBody>
      </p:sp>
    </p:spTree>
  </p:cSld>
  <p:clrMapOvr>
    <a:masterClrMapping/>
  </p:clrMapOvr>
  <p:transition advTm="19788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752476" y="1677988"/>
            <a:ext cx="8805863" cy="6097588"/>
          </a:xfrm>
        </p:spPr>
        <p:txBody>
          <a:bodyPr lIns="90472" tIns="44442" rIns="90472" bIns="44442">
            <a:normAutofit/>
          </a:bodyPr>
          <a:lstStyle/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Most lethal form</a:t>
            </a:r>
          </a:p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Immunocompromised</a:t>
            </a: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Diabetics</a:t>
            </a:r>
          </a:p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Caused by </a:t>
            </a:r>
            <a:r>
              <a:rPr lang="en-US" altLang="fa-IR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Mucorales</a:t>
            </a: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fa-IR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Aspergillus</a:t>
            </a: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fa-IR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Fusarium</a:t>
            </a: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Angio</a:t>
            </a:r>
            <a:r>
              <a:rPr lang="en-US" altLang="fa-IR" u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invasion</a:t>
            </a: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fa-IR" u="none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hematogenous</a:t>
            </a:r>
            <a:r>
              <a:rPr lang="en-US" altLang="fa-IR" u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spread</a:t>
            </a:r>
          </a:p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Local necrosis</a:t>
            </a: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fa-IR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orbital &amp; intracranial spread</a:t>
            </a:r>
          </a:p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Fever, pain, nasal congestion, </a:t>
            </a:r>
            <a:r>
              <a:rPr lang="en-US" altLang="fa-IR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epistaxis</a:t>
            </a: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fa-IR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proptosis</a:t>
            </a: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headaches, seizure</a:t>
            </a: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72" tIns="44442" rIns="90472" bIns="44442"/>
          <a:lstStyle/>
          <a:p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Acute Invasive Fungal Sinusitis</a:t>
            </a:r>
          </a:p>
        </p:txBody>
      </p:sp>
    </p:spTree>
  </p:cSld>
  <p:clrMapOvr>
    <a:masterClrMapping/>
  </p:clrMapOvr>
  <p:transition advTm="112041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DSC0000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431801"/>
            <a:ext cx="4364038" cy="380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 descr="DSC0000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0488" y="3368675"/>
            <a:ext cx="4462463" cy="388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27985"/>
    </mc:Choice>
    <mc:Fallback>
      <p:transition spd="slow" advTm="2798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677862" y="443783"/>
            <a:ext cx="8609012" cy="555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15000"/>
              </a:spcAft>
            </a:pPr>
            <a:r>
              <a:rPr lang="en-US" altLang="fa-IR" sz="3900" dirty="0" smtClean="0">
                <a:solidFill>
                  <a:srgbClr val="FF0000"/>
                </a:solidFill>
                <a:latin typeface="News Gothic" pitchFamily="34" charset="0"/>
              </a:rPr>
              <a:t>Invasive</a:t>
            </a:r>
            <a:r>
              <a:rPr lang="en-US" altLang="fa-IR" sz="3900" dirty="0" smtClean="0">
                <a:latin typeface="News Gothic" pitchFamily="34" charset="0"/>
              </a:rPr>
              <a:t> </a:t>
            </a:r>
            <a:r>
              <a:rPr lang="en-US" altLang="fa-IR" sz="3900" dirty="0">
                <a:latin typeface="News Gothic" pitchFamily="34" charset="0"/>
              </a:rPr>
              <a:t>or </a:t>
            </a:r>
            <a:r>
              <a:rPr lang="en-US" altLang="fa-IR" sz="3900" dirty="0">
                <a:solidFill>
                  <a:srgbClr val="FF0000"/>
                </a:solidFill>
                <a:latin typeface="News Gothic" pitchFamily="34" charset="0"/>
              </a:rPr>
              <a:t>Acute </a:t>
            </a:r>
            <a:r>
              <a:rPr lang="en-US" altLang="fa-IR" sz="3900" dirty="0" err="1">
                <a:solidFill>
                  <a:srgbClr val="FF0000"/>
                </a:solidFill>
                <a:latin typeface="News Gothic" pitchFamily="34" charset="0"/>
              </a:rPr>
              <a:t>Fulminant</a:t>
            </a:r>
            <a:r>
              <a:rPr lang="en-US" altLang="fa-IR" sz="3900" dirty="0">
                <a:solidFill>
                  <a:srgbClr val="FF0000"/>
                </a:solidFill>
                <a:latin typeface="News Gothic" pitchFamily="34" charset="0"/>
              </a:rPr>
              <a:t> </a:t>
            </a:r>
            <a:r>
              <a:rPr lang="en-US" altLang="fa-IR" sz="3900" dirty="0">
                <a:latin typeface="News Gothic" pitchFamily="34" charset="0"/>
              </a:rPr>
              <a:t>Fungal Sinusitis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963614" y="2346325"/>
            <a:ext cx="7418387" cy="3890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07975" indent="-3079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2">
              <a:spcAft>
                <a:spcPct val="15000"/>
              </a:spcAft>
              <a:buClr>
                <a:srgbClr val="FFFF00"/>
              </a:buClr>
            </a:pPr>
            <a:endParaRPr lang="en-US" altLang="fa-IR" sz="3200" dirty="0" smtClean="0">
              <a:latin typeface="News Gothic" pitchFamily="34" charset="0"/>
            </a:endParaRPr>
          </a:p>
          <a:p>
            <a:pPr marL="1428750" lvl="2" indent="-514350">
              <a:spcAft>
                <a:spcPct val="15000"/>
              </a:spcAft>
              <a:buFont typeface="+mj-lt"/>
              <a:buAutoNum type="arabicPeriod"/>
            </a:pPr>
            <a:r>
              <a:rPr lang="en-US" altLang="fa-IR" sz="3200" dirty="0" smtClean="0">
                <a:latin typeface="News Gothic" pitchFamily="34" charset="0"/>
              </a:rPr>
              <a:t>Facial </a:t>
            </a:r>
            <a:r>
              <a:rPr lang="en-US" altLang="fa-IR" sz="3200" dirty="0">
                <a:latin typeface="News Gothic" pitchFamily="34" charset="0"/>
              </a:rPr>
              <a:t>soft tissue </a:t>
            </a:r>
            <a:r>
              <a:rPr lang="en-US" altLang="fa-IR" sz="3200" dirty="0" smtClean="0">
                <a:latin typeface="News Gothic" pitchFamily="34" charset="0"/>
              </a:rPr>
              <a:t>tenderness/numbness</a:t>
            </a:r>
            <a:endParaRPr lang="en-US" altLang="fa-IR" sz="3200" dirty="0">
              <a:latin typeface="News Gothic" pitchFamily="34" charset="0"/>
            </a:endParaRPr>
          </a:p>
          <a:p>
            <a:pPr marL="1428750" lvl="2" indent="-514350">
              <a:spcAft>
                <a:spcPct val="15000"/>
              </a:spcAft>
              <a:buFont typeface="+mj-lt"/>
              <a:buAutoNum type="arabicPeriod"/>
            </a:pPr>
            <a:r>
              <a:rPr lang="en-US" altLang="fa-IR" sz="3200" dirty="0" err="1" smtClean="0">
                <a:latin typeface="News Gothic" pitchFamily="34" charset="0"/>
              </a:rPr>
              <a:t>rhinorrhea</a:t>
            </a:r>
            <a:endParaRPr lang="en-US" altLang="fa-IR" sz="3200" dirty="0">
              <a:latin typeface="News Gothic" pitchFamily="34" charset="0"/>
            </a:endParaRPr>
          </a:p>
          <a:p>
            <a:pPr marL="1428750" lvl="2" indent="-514350">
              <a:spcAft>
                <a:spcPct val="15000"/>
              </a:spcAft>
              <a:buFont typeface="+mj-lt"/>
              <a:buAutoNum type="arabicPeriod"/>
            </a:pPr>
            <a:r>
              <a:rPr lang="en-US" altLang="fa-IR" sz="3200" dirty="0">
                <a:latin typeface="News Gothic" pitchFamily="34" charset="0"/>
              </a:rPr>
              <a:t>Fever</a:t>
            </a:r>
          </a:p>
          <a:p>
            <a:pPr marL="1428750" lvl="2" indent="-514350">
              <a:spcAft>
                <a:spcPct val="15000"/>
              </a:spcAft>
              <a:buFont typeface="+mj-lt"/>
              <a:buAutoNum type="arabicPeriod"/>
            </a:pPr>
            <a:r>
              <a:rPr lang="en-US" altLang="fa-IR" sz="3200" dirty="0">
                <a:latin typeface="News Gothic" pitchFamily="34" charset="0"/>
              </a:rPr>
              <a:t>Gray, friable, anesthetic nasal tissue</a:t>
            </a:r>
          </a:p>
          <a:p>
            <a:pPr marL="1428750" lvl="2" indent="-514350">
              <a:spcAft>
                <a:spcPct val="15000"/>
              </a:spcAft>
              <a:buFont typeface="+mj-lt"/>
              <a:buAutoNum type="arabicPeriod"/>
            </a:pPr>
            <a:r>
              <a:rPr lang="en-US" altLang="fa-IR" sz="3200" dirty="0">
                <a:latin typeface="News Gothic" pitchFamily="34" charset="0"/>
              </a:rPr>
              <a:t>May have necrotic black tissue</a:t>
            </a:r>
          </a:p>
          <a:p>
            <a:pPr marL="1428750" lvl="2" indent="-514350">
              <a:spcAft>
                <a:spcPct val="15000"/>
              </a:spcAft>
              <a:buFont typeface="+mj-lt"/>
              <a:buAutoNum type="arabicPeriod"/>
            </a:pPr>
            <a:r>
              <a:rPr lang="en-US" altLang="fa-IR" sz="3200" dirty="0">
                <a:latin typeface="News Gothic" pitchFamily="34" charset="0"/>
              </a:rPr>
              <a:t>May have bloody </a:t>
            </a:r>
            <a:r>
              <a:rPr lang="en-US" altLang="fa-IR" sz="3200" dirty="0" err="1">
                <a:latin typeface="News Gothic" pitchFamily="34" charset="0"/>
              </a:rPr>
              <a:t>rhinorrhea</a:t>
            </a:r>
            <a:endParaRPr lang="en-US" altLang="fa-IR" sz="3200" dirty="0">
              <a:latin typeface="News Gothic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42137"/>
    </mc:Choice>
    <mc:Fallback>
      <p:transition spd="slow" advTm="42137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752476" y="2246313"/>
            <a:ext cx="8805863" cy="4665662"/>
          </a:xfrm>
        </p:spPr>
        <p:txBody>
          <a:bodyPr lIns="90472" tIns="44442" rIns="90472" bIns="44442"/>
          <a:lstStyle/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Unilateral nasal soft tissue thickening</a:t>
            </a:r>
          </a:p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Bony erosions</a:t>
            </a:r>
          </a:p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Unilateral involvement of PNS</a:t>
            </a:r>
          </a:p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Proptosis</a:t>
            </a: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Cavernous sinus thrombosis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72" tIns="44442" rIns="90472" bIns="44442"/>
          <a:lstStyle/>
          <a:p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AIFS- CT Findings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5" descr="Imaging of Noninvasive and Invasive Fungal Sinusit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-60" b="-15"/>
          <a:stretch>
            <a:fillRect/>
          </a:stretch>
        </p:blipFill>
        <p:spPr bwMode="auto">
          <a:xfrm>
            <a:off x="744539" y="2419351"/>
            <a:ext cx="3644900" cy="247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5" name="Picture 7" descr="56748579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-102"/>
          <a:stretch>
            <a:fillRect/>
          </a:stretch>
        </p:blipFill>
        <p:spPr bwMode="auto">
          <a:xfrm>
            <a:off x="4760913" y="2332039"/>
            <a:ext cx="3162300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8" name="Rectangle 3"/>
          <p:cNvSpPr>
            <a:spLocks noChangeArrowheads="1"/>
          </p:cNvSpPr>
          <p:nvPr/>
        </p:nvSpPr>
        <p:spPr bwMode="auto">
          <a:xfrm>
            <a:off x="557214" y="5183189"/>
            <a:ext cx="9299575" cy="86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>
            <a:sp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Unilateral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ethmoid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involvement with bone destruction,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intraorbital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spread and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proptosis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1376364" y="690564"/>
            <a:ext cx="7140575" cy="599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>
            <a:spAutoFit/>
          </a:bodyPr>
          <a:lstStyle/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Acute Invasive Fungal Sinusitis - CT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0701"/>
    </mc:Choice>
    <mc:Fallback>
      <p:transition spd="slow" advTm="10701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6" descr="Picture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688" y="1582738"/>
            <a:ext cx="5291137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9516"/>
    </mc:Choice>
    <mc:Fallback>
      <p:transition spd="slow" advTm="9516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752476" y="2246313"/>
            <a:ext cx="8805863" cy="4665662"/>
          </a:xfrm>
        </p:spPr>
        <p:txBody>
          <a:bodyPr lIns="90472" tIns="44442" rIns="90472" bIns="44442"/>
          <a:lstStyle/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Aggressive surgical debridement</a:t>
            </a:r>
          </a:p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Systemic anti fungal therapy</a:t>
            </a:r>
          </a:p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Treatment of </a:t>
            </a:r>
            <a:r>
              <a:rPr lang="en-US" altLang="fa-IR" u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underlying cause </a:t>
            </a: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altLang="fa-IR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immunosuppression</a:t>
            </a: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None/>
            </a:pP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72" tIns="44442" rIns="90472" bIns="44442"/>
          <a:lstStyle/>
          <a:p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AIFS- Treatment</a:t>
            </a:r>
          </a:p>
        </p:txBody>
      </p:sp>
    </p:spTree>
  </p:cSld>
  <p:clrMapOvr>
    <a:masterClrMapping/>
  </p:clrMapOvr>
  <p:transition advTm="91987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 lIns="90472" tIns="44442" rIns="90472" bIns="44442"/>
          <a:lstStyle/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Inflammation of the sinuses due to a fungus</a:t>
            </a:r>
          </a:p>
          <a:p>
            <a:pPr>
              <a:buSzPct val="50000"/>
              <a:buFont typeface="Monotype Sorts" charset="2"/>
              <a:buNone/>
            </a:pPr>
            <a:endParaRPr lang="en-US" altLang="fa-IR" u="none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fa-IR" u="none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72" tIns="44442" rIns="90472" bIns="44442"/>
          <a:lstStyle/>
          <a:p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</a:p>
        </p:txBody>
      </p:sp>
    </p:spTree>
  </p:cSld>
  <p:clrMapOvr>
    <a:masterClrMapping/>
  </p:clrMapOvr>
  <p:transition advTm="3032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557213" y="1754187"/>
            <a:ext cx="9485312" cy="5157788"/>
          </a:xfrm>
        </p:spPr>
        <p:txBody>
          <a:bodyPr lIns="90472" tIns="44442" rIns="90472" bIns="44442">
            <a:normAutofit fontScale="92500" lnSpcReduction="10000"/>
          </a:bodyPr>
          <a:lstStyle/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Immunocompetent</a:t>
            </a: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with H/o Ch sinusitis</a:t>
            </a:r>
          </a:p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Progressin</a:t>
            </a:r>
            <a:r>
              <a:rPr lang="en-US" altLang="fa-IR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over months to years</a:t>
            </a:r>
          </a:p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Maxillofacial </a:t>
            </a:r>
            <a:r>
              <a:rPr lang="en-US" altLang="fa-IR" u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soft tissue swelling</a:t>
            </a:r>
          </a:p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Orbital involvement </a:t>
            </a: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 </a:t>
            </a:r>
            <a:r>
              <a:rPr lang="en-US" altLang="fa-IR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proptosis</a:t>
            </a: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, visual loss</a:t>
            </a:r>
          </a:p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Intracranial extension </a:t>
            </a: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with cranial neuropathies, headaches seizures</a:t>
            </a:r>
          </a:p>
          <a:p>
            <a:pPr>
              <a:lnSpc>
                <a:spcPct val="150000"/>
              </a:lnSpc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CT Scan- </a:t>
            </a:r>
            <a:r>
              <a:rPr lang="en-US" altLang="fa-IR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Hyperdense</a:t>
            </a: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 mass, bone erosion</a:t>
            </a: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None/>
            </a:pP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96862" y="306387"/>
            <a:ext cx="8936038" cy="1066800"/>
          </a:xfrm>
        </p:spPr>
        <p:txBody>
          <a:bodyPr lIns="90472" tIns="44442" rIns="90472" bIns="44442">
            <a:normAutofit/>
          </a:bodyPr>
          <a:lstStyle/>
          <a:p>
            <a:r>
              <a:rPr lang="en-US" altLang="en-US" sz="4000" b="0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Chronic Invasive Fungal Sinusitis</a:t>
            </a:r>
          </a:p>
        </p:txBody>
      </p:sp>
    </p:spTree>
  </p:cSld>
  <p:clrMapOvr>
    <a:masterClrMapping/>
  </p:clrMapOvr>
  <p:transition advTm="17412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8" descr="47551370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61" b="55"/>
          <a:stretch>
            <a:fillRect/>
          </a:stretch>
        </p:blipFill>
        <p:spPr bwMode="auto">
          <a:xfrm>
            <a:off x="0" y="1987550"/>
            <a:ext cx="4464050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11" name="Picture 9" descr="47554478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-99" b="-34"/>
          <a:stretch>
            <a:fillRect/>
          </a:stretch>
        </p:blipFill>
        <p:spPr bwMode="auto">
          <a:xfrm>
            <a:off x="4492626" y="1814513"/>
            <a:ext cx="4433888" cy="388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4607"/>
    </mc:Choice>
    <mc:Fallback>
      <p:transition spd="slow" advTm="4607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557213" y="2246313"/>
            <a:ext cx="9485312" cy="4665662"/>
          </a:xfrm>
        </p:spPr>
        <p:txBody>
          <a:bodyPr lIns="90472" tIns="44442" rIns="90472" bIns="44442"/>
          <a:lstStyle/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Aggressive surgical </a:t>
            </a:r>
            <a:r>
              <a:rPr lang="en-US" altLang="fa-IR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exenteration</a:t>
            </a:r>
            <a:endParaRPr lang="en-US" altLang="fa-IR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Systemic anti fungal therapy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6" y="519114"/>
            <a:ext cx="8936038" cy="1295400"/>
          </a:xfrm>
        </p:spPr>
        <p:txBody>
          <a:bodyPr lIns="90472" tIns="44442" rIns="90472" bIns="44442"/>
          <a:lstStyle/>
          <a:p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CIFS- Treatment</a:t>
            </a:r>
          </a:p>
        </p:txBody>
      </p:sp>
    </p:spTree>
  </p:cSld>
  <p:clrMapOvr>
    <a:masterClrMapping/>
  </p:clrMapOvr>
  <p:transition advTm="12504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1363662" y="382587"/>
            <a:ext cx="7299325" cy="540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15000"/>
              </a:spcAft>
            </a:pPr>
            <a:r>
              <a:rPr lang="en-US" altLang="fa-IR" sz="3900" b="1" dirty="0">
                <a:latin typeface="News Gothic" pitchFamily="34" charset="0"/>
              </a:rPr>
              <a:t>Fungal Sinusitis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963614" y="1144587"/>
            <a:ext cx="8020048" cy="4527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marL="307975" indent="-3079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25450" indent="-3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Aft>
                <a:spcPct val="15000"/>
              </a:spcAft>
              <a:buClr>
                <a:srgbClr val="FFFF00"/>
              </a:buClr>
            </a:pPr>
            <a:r>
              <a:rPr lang="en-US" altLang="fa-IR" sz="3600" b="1" dirty="0">
                <a:latin typeface="News Gothic" pitchFamily="34" charset="0"/>
              </a:rPr>
              <a:t>Causative fungi:</a:t>
            </a:r>
          </a:p>
          <a:p>
            <a:pPr marL="1428750" lvl="2" indent="-514350">
              <a:spcAft>
                <a:spcPct val="150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en-US" altLang="fa-IR" sz="3200" b="1" dirty="0" err="1">
                <a:latin typeface="News Gothic" pitchFamily="34" charset="0"/>
              </a:rPr>
              <a:t>Aspergillus</a:t>
            </a:r>
            <a:r>
              <a:rPr lang="en-US" altLang="fa-IR" sz="3200" b="1" dirty="0">
                <a:latin typeface="News Gothic" pitchFamily="34" charset="0"/>
              </a:rPr>
              <a:t> (most common)</a:t>
            </a:r>
          </a:p>
          <a:p>
            <a:pPr marL="1428750" lvl="2" indent="-514350">
              <a:spcAft>
                <a:spcPct val="150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en-US" altLang="fa-IR" sz="3200" b="1" dirty="0" err="1">
                <a:latin typeface="News Gothic" pitchFamily="34" charset="0"/>
              </a:rPr>
              <a:t>Rhizopus</a:t>
            </a:r>
            <a:r>
              <a:rPr lang="en-US" altLang="fa-IR" sz="3200" b="1" dirty="0">
                <a:latin typeface="News Gothic" pitchFamily="34" charset="0"/>
              </a:rPr>
              <a:t> (</a:t>
            </a:r>
            <a:r>
              <a:rPr lang="en-US" altLang="fa-IR" sz="3200" b="1" dirty="0" err="1">
                <a:latin typeface="News Gothic" pitchFamily="34" charset="0"/>
              </a:rPr>
              <a:t>mucormycosis</a:t>
            </a:r>
            <a:r>
              <a:rPr lang="en-US" altLang="fa-IR" sz="3200" b="1" dirty="0">
                <a:latin typeface="News Gothic" pitchFamily="34" charset="0"/>
              </a:rPr>
              <a:t>)</a:t>
            </a:r>
          </a:p>
          <a:p>
            <a:pPr marL="1428750" lvl="2" indent="-514350">
              <a:spcAft>
                <a:spcPct val="150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en-US" altLang="fa-IR" sz="3200" b="1" dirty="0">
                <a:latin typeface="News Gothic" pitchFamily="34" charset="0"/>
              </a:rPr>
              <a:t>Candida</a:t>
            </a:r>
          </a:p>
          <a:p>
            <a:pPr marL="1428750" lvl="2" indent="-514350">
              <a:spcAft>
                <a:spcPct val="150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en-US" altLang="fa-IR" sz="3200" b="1" dirty="0" err="1">
                <a:latin typeface="News Gothic" pitchFamily="34" charset="0"/>
              </a:rPr>
              <a:t>Histoplasma</a:t>
            </a:r>
            <a:endParaRPr lang="en-US" altLang="fa-IR" sz="3200" b="1" dirty="0">
              <a:latin typeface="News Gothic" pitchFamily="34" charset="0"/>
            </a:endParaRPr>
          </a:p>
          <a:p>
            <a:pPr marL="1428750" lvl="2" indent="-514350">
              <a:spcAft>
                <a:spcPct val="150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en-US" altLang="fa-IR" sz="3200" b="1" dirty="0" err="1">
                <a:latin typeface="News Gothic" pitchFamily="34" charset="0"/>
              </a:rPr>
              <a:t>Blastomces</a:t>
            </a:r>
            <a:endParaRPr lang="en-US" altLang="fa-IR" sz="3200" b="1" dirty="0">
              <a:latin typeface="News Gothic" pitchFamily="34" charset="0"/>
            </a:endParaRPr>
          </a:p>
          <a:p>
            <a:pPr marL="1428750" lvl="2" indent="-514350">
              <a:spcAft>
                <a:spcPct val="150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en-US" altLang="fa-IR" sz="3200" b="1" dirty="0" err="1">
                <a:latin typeface="News Gothic" pitchFamily="34" charset="0"/>
              </a:rPr>
              <a:t>Coccidioides</a:t>
            </a:r>
            <a:endParaRPr lang="en-US" altLang="fa-IR" sz="3200" b="1" dirty="0">
              <a:latin typeface="News Gothic" pitchFamily="34" charset="0"/>
            </a:endParaRPr>
          </a:p>
          <a:p>
            <a:pPr marL="1428750" lvl="2" indent="-514350">
              <a:spcAft>
                <a:spcPct val="150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en-US" altLang="fa-IR" sz="3200" b="1" dirty="0">
                <a:latin typeface="News Gothic" pitchFamily="34" charset="0"/>
              </a:rPr>
              <a:t>Cryptococcus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2755"/>
    </mc:Choice>
    <mc:Fallback>
      <p:transition spd="slow" advTm="1275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1135062" y="611187"/>
            <a:ext cx="7299325" cy="540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15000"/>
              </a:spcAft>
            </a:pPr>
            <a:r>
              <a:rPr lang="en-US" altLang="fa-IR" sz="3900" b="1" dirty="0">
                <a:latin typeface="News Gothic" pitchFamily="34" charset="0"/>
              </a:rPr>
              <a:t>Fungal Sinusitis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963614" y="2346326"/>
            <a:ext cx="7418387" cy="2262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07975" indent="-3079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25450" indent="-3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Aft>
                <a:spcPct val="15000"/>
              </a:spcAft>
              <a:buClr>
                <a:srgbClr val="FFFF00"/>
              </a:buClr>
            </a:pPr>
            <a:r>
              <a:rPr lang="en-US" altLang="fa-IR" sz="3600" b="1" dirty="0">
                <a:latin typeface="News Gothic" pitchFamily="34" charset="0"/>
              </a:rPr>
              <a:t>Major risk factors:</a:t>
            </a:r>
          </a:p>
          <a:p>
            <a:pPr lvl="1">
              <a:spcAft>
                <a:spcPct val="15000"/>
              </a:spcAft>
              <a:buClr>
                <a:srgbClr val="FFFF00"/>
              </a:buClr>
            </a:pPr>
            <a:r>
              <a:rPr lang="en-US" altLang="fa-IR" sz="3200" b="1" dirty="0" err="1">
                <a:latin typeface="News Gothic" pitchFamily="34" charset="0"/>
              </a:rPr>
              <a:t>Granulocytopenia</a:t>
            </a:r>
            <a:endParaRPr lang="en-US" altLang="fa-IR" sz="3200" b="1" dirty="0">
              <a:latin typeface="News Gothic" pitchFamily="34" charset="0"/>
            </a:endParaRPr>
          </a:p>
          <a:p>
            <a:pPr lvl="1">
              <a:spcAft>
                <a:spcPct val="15000"/>
              </a:spcAft>
              <a:buClr>
                <a:srgbClr val="FFFF00"/>
              </a:buClr>
            </a:pPr>
            <a:r>
              <a:rPr lang="en-US" altLang="fa-IR" sz="3200" b="1" dirty="0">
                <a:latin typeface="News Gothic" pitchFamily="34" charset="0"/>
              </a:rPr>
              <a:t>multiple prolonged courses of antibiotics or steroids</a:t>
            </a:r>
          </a:p>
          <a:p>
            <a:pPr lvl="1">
              <a:spcAft>
                <a:spcPct val="15000"/>
              </a:spcAft>
              <a:buClr>
                <a:srgbClr val="FFFF00"/>
              </a:buClr>
            </a:pPr>
            <a:r>
              <a:rPr lang="en-US" altLang="fa-IR" sz="3200" b="1" dirty="0">
                <a:latin typeface="News Gothic" pitchFamily="34" charset="0"/>
              </a:rPr>
              <a:t>AIDS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22306"/>
    </mc:Choice>
    <mc:Fallback>
      <p:transition spd="slow" advTm="22306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 lIns="90472" tIns="44442" rIns="90472" bIns="44442"/>
          <a:lstStyle/>
          <a:p>
            <a:pPr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Non Invasive Fungal Sinusitis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altLang="fa-IR" sz="2800" dirty="0" smtClean="0">
                <a:latin typeface="Times New Roman" pitchFamily="18" charset="0"/>
                <a:cs typeface="Times New Roman" pitchFamily="18" charset="0"/>
              </a:rPr>
              <a:t>- Allergic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sz="2800" dirty="0" smtClean="0">
                <a:latin typeface="Times New Roman" pitchFamily="18" charset="0"/>
                <a:cs typeface="Times New Roman" pitchFamily="18" charset="0"/>
              </a:rPr>
              <a:t>			- Fungus Ball (</a:t>
            </a:r>
            <a:r>
              <a:rPr lang="en-US" altLang="fa-IR" sz="2800" dirty="0" err="1" smtClean="0">
                <a:latin typeface="Times New Roman" pitchFamily="18" charset="0"/>
                <a:cs typeface="Times New Roman" pitchFamily="18" charset="0"/>
              </a:rPr>
              <a:t>Mycetoma</a:t>
            </a:r>
            <a:r>
              <a:rPr lang="en-US" altLang="fa-IR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SzPct val="50000"/>
              <a:buFont typeface="Monotype Sorts" charset="2"/>
              <a:buNone/>
            </a:pPr>
            <a:endParaRPr lang="en-US" altLang="fa-IR" sz="280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Invasive Fungal Sinusitis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altLang="fa-IR" sz="2800" dirty="0" smtClean="0">
                <a:latin typeface="Times New Roman" pitchFamily="18" charset="0"/>
                <a:cs typeface="Times New Roman" pitchFamily="18" charset="0"/>
              </a:rPr>
              <a:t>- Acute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sz="2800" dirty="0" smtClean="0">
                <a:latin typeface="Times New Roman" pitchFamily="18" charset="0"/>
                <a:cs typeface="Times New Roman" pitchFamily="18" charset="0"/>
              </a:rPr>
              <a:t>			- Chronic</a:t>
            </a: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72" tIns="44442" rIns="90472" bIns="44442"/>
          <a:lstStyle/>
          <a:p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Classification</a:t>
            </a:r>
          </a:p>
        </p:txBody>
      </p:sp>
    </p:spTree>
  </p:cSld>
  <p:clrMapOvr>
    <a:masterClrMapping/>
  </p:clrMapOvr>
  <p:transition advTm="28878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754062" y="1677987"/>
            <a:ext cx="8851900" cy="4665662"/>
          </a:xfrm>
        </p:spPr>
        <p:txBody>
          <a:bodyPr lIns="90472" tIns="44442" rIns="90472" bIns="44442">
            <a:normAutofit lnSpcReduction="10000"/>
          </a:bodyPr>
          <a:lstStyle/>
          <a:p>
            <a:pPr>
              <a:buSzPct val="50000"/>
              <a:buFont typeface="Monotype Sorts" charset="2"/>
              <a:buChar char="l"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Most common </a:t>
            </a: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</a:t>
            </a:r>
          </a:p>
          <a:p>
            <a:pPr>
              <a:buSzPct val="50000"/>
              <a:buFont typeface="Monotype Sorts" charset="2"/>
              <a:buChar char="l"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Warm humid climate</a:t>
            </a:r>
          </a:p>
          <a:p>
            <a:pPr>
              <a:buSzPct val="50000"/>
              <a:buFont typeface="Monotype Sorts" charset="2"/>
              <a:buChar char="l"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Among younger, </a:t>
            </a:r>
            <a:r>
              <a:rPr lang="en-US" altLang="fa-IR" u="none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immuno</a:t>
            </a:r>
            <a:r>
              <a:rPr lang="en-US" altLang="fa-IR" u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-competent</a:t>
            </a: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fa-IR" u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atopic </a:t>
            </a:r>
          </a:p>
          <a:p>
            <a:pPr>
              <a:buSzPct val="50000"/>
              <a:buFont typeface="Monotype Sorts" charset="2"/>
              <a:buChar char="l"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Hypersensitivity reaction to inhaled fungus organism</a:t>
            </a:r>
          </a:p>
          <a:p>
            <a:pPr>
              <a:buSzPct val="50000"/>
              <a:buFont typeface="Monotype Sorts" charset="2"/>
              <a:buChar char="l"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Presents with Nasal polyps &amp; thick greenish mucus </a:t>
            </a:r>
          </a:p>
          <a:p>
            <a:pPr eaLnBrk="1" hangingPunct="1">
              <a:buFont typeface="Wingdings 3" pitchFamily="18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72" tIns="44442" rIns="90472" bIns="44442"/>
          <a:lstStyle/>
          <a:p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Allergic Fungal Sinusitis</a:t>
            </a:r>
          </a:p>
        </p:txBody>
      </p:sp>
    </p:spTree>
  </p:cSld>
  <p:clrMapOvr>
    <a:masterClrMapping/>
  </p:clrMapOvr>
  <p:transition advTm="64752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752475" y="2246313"/>
            <a:ext cx="8955088" cy="4665662"/>
          </a:xfrm>
        </p:spPr>
        <p:txBody>
          <a:bodyPr lIns="90472" tIns="44442" rIns="90472" bIns="44442">
            <a:normAutofit lnSpcReduction="10000"/>
          </a:bodyPr>
          <a:lstStyle/>
          <a:p>
            <a:pPr>
              <a:lnSpc>
                <a:spcPct val="150000"/>
              </a:lnSpc>
              <a:buSzPct val="50000"/>
              <a:buFont typeface="Monotype Sorts" charset="2"/>
              <a:buChar char="l"/>
              <a:defRPr/>
            </a:pPr>
            <a:r>
              <a:rPr lang="en-US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Total </a:t>
            </a:r>
            <a:r>
              <a:rPr lang="en-US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IgE</a:t>
            </a:r>
            <a:r>
              <a:rPr lang="en-US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</a:t>
            </a:r>
            <a:endParaRPr lang="en-US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SzPct val="50000"/>
              <a:buFont typeface="Monotype Sorts" charset="2"/>
              <a:buChar char="l"/>
              <a:defRPr/>
            </a:pPr>
            <a:r>
              <a:rPr lang="en-US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CT Scan PNS-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Sinus filled with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high signal intensity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soft tissue with calcium deposits, thinning/ pressure bony erosion &amp;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remodelling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SzPct val="50000"/>
              <a:buFont typeface="Monotype Sorts" charset="2"/>
              <a:buChar char="l"/>
              <a:defRPr/>
            </a:pPr>
            <a:r>
              <a:rPr lang="en-US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Histology of greasy mucous-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branching, non invasive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fungal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hyphae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eosinophils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Charcot-Leyden crystals</a:t>
            </a:r>
          </a:p>
          <a:p>
            <a:pPr>
              <a:lnSpc>
                <a:spcPct val="150000"/>
              </a:lnSpc>
              <a:buSzPct val="50000"/>
              <a:buFont typeface="Monotype Sorts" charset="2"/>
              <a:buNone/>
              <a:defRPr/>
            </a:pPr>
            <a:r>
              <a:rPr lang="en-US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72" tIns="44442" rIns="90472" bIns="44442"/>
          <a:lstStyle/>
          <a:p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Investigations</a:t>
            </a:r>
          </a:p>
        </p:txBody>
      </p:sp>
    </p:spTree>
  </p:cSld>
  <p:clrMapOvr>
    <a:masterClrMapping/>
  </p:clrMapOvr>
  <p:transition advTm="72067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276350"/>
            <a:ext cx="3902074" cy="49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4738" y="1846264"/>
            <a:ext cx="36544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59252"/>
    </mc:Choice>
    <mc:Fallback>
      <p:transition spd="slow" advTm="592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 lIns="90472" tIns="44442" rIns="90472" bIns="44442"/>
          <a:lstStyle/>
          <a:p>
            <a:pPr marL="636521" indent="-514350">
              <a:lnSpc>
                <a:spcPct val="150000"/>
              </a:lnSpc>
              <a:buSzPct val="50000"/>
              <a:buFont typeface="+mj-lt"/>
              <a:buAutoNum type="arabicPeriod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Surgical clearance of sinuses</a:t>
            </a:r>
          </a:p>
          <a:p>
            <a:pPr marL="636521" indent="-514350">
              <a:lnSpc>
                <a:spcPct val="150000"/>
              </a:lnSpc>
              <a:buSzPct val="50000"/>
              <a:buFont typeface="+mj-lt"/>
              <a:buAutoNum type="arabicPeriod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Topical Steroids</a:t>
            </a:r>
          </a:p>
          <a:p>
            <a:pPr marL="636521" indent="-514350">
              <a:lnSpc>
                <a:spcPct val="150000"/>
              </a:lnSpc>
              <a:buSzPct val="50000"/>
              <a:buFont typeface="+mj-lt"/>
              <a:buAutoNum type="arabicPeriod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Antihistamines</a:t>
            </a:r>
          </a:p>
          <a:p>
            <a:pPr marL="636521" indent="-514350">
              <a:lnSpc>
                <a:spcPct val="150000"/>
              </a:lnSpc>
              <a:buSzPct val="50000"/>
              <a:buFont typeface="+mj-lt"/>
              <a:buAutoNum type="arabicPeriod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Immunotherapy</a:t>
            </a:r>
          </a:p>
          <a:p>
            <a:pPr marL="636521" indent="-514350">
              <a:lnSpc>
                <a:spcPct val="150000"/>
              </a:lnSpc>
              <a:buSzPct val="50000"/>
              <a:buFont typeface="+mj-lt"/>
              <a:buAutoNum type="arabicPeriod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Antifungal			</a:t>
            </a:r>
          </a:p>
          <a:p>
            <a:pPr eaLnBrk="1" hangingPunct="1">
              <a:buFont typeface="Wingdings 3" pitchFamily="18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72" tIns="44442" rIns="90472" bIns="44442"/>
          <a:lstStyle/>
          <a:p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Treatment</a:t>
            </a:r>
          </a:p>
        </p:txBody>
      </p:sp>
    </p:spTree>
  </p:cSld>
  <p:clrMapOvr>
    <a:masterClrMapping/>
  </p:clrMapOvr>
  <p:transition advTm="51467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4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4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</TotalTime>
  <Words>344</Words>
  <Application>Microsoft Office PowerPoint</Application>
  <PresentationFormat>Custom</PresentationFormat>
  <Paragraphs>105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Slide 1</vt:lpstr>
      <vt:lpstr>Definition</vt:lpstr>
      <vt:lpstr>Slide 3</vt:lpstr>
      <vt:lpstr>Slide 4</vt:lpstr>
      <vt:lpstr>Classification</vt:lpstr>
      <vt:lpstr>Allergic Fungal Sinusitis</vt:lpstr>
      <vt:lpstr>Investigations</vt:lpstr>
      <vt:lpstr>Slide 8</vt:lpstr>
      <vt:lpstr>Treatment</vt:lpstr>
      <vt:lpstr>Fungus Ball (Mycetoma)</vt:lpstr>
      <vt:lpstr>Slide 11</vt:lpstr>
      <vt:lpstr>Fungus Ball- Treatment</vt:lpstr>
      <vt:lpstr>Acute Invasive Fungal Sinusitis</vt:lpstr>
      <vt:lpstr>Slide 14</vt:lpstr>
      <vt:lpstr>Slide 15</vt:lpstr>
      <vt:lpstr>AIFS- CT Findings</vt:lpstr>
      <vt:lpstr>Slide 17</vt:lpstr>
      <vt:lpstr>Slide 18</vt:lpstr>
      <vt:lpstr>AIFS- Treatment</vt:lpstr>
      <vt:lpstr>Chronic Invasive Fungal Sinusitis</vt:lpstr>
      <vt:lpstr>Slide 21</vt:lpstr>
      <vt:lpstr>CIFS- Treatment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dr_azimi</dc:creator>
  <cp:lastModifiedBy>dr_azimi</cp:lastModifiedBy>
  <cp:revision>26</cp:revision>
  <cp:lastPrinted>2017-04-18T08:36:40Z</cp:lastPrinted>
  <dcterms:created xsi:type="dcterms:W3CDTF">2023-10-10T11:49:13Z</dcterms:created>
  <dcterms:modified xsi:type="dcterms:W3CDTF">2023-10-26T15:21:35Z</dcterms:modified>
</cp:coreProperties>
</file>