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3" r:id="rId1"/>
  </p:sldMasterIdLst>
  <p:notesMasterIdLst>
    <p:notesMasterId r:id="rId25"/>
  </p:notesMasterIdLst>
  <p:handoutMasterIdLst>
    <p:handoutMasterId r:id="rId26"/>
  </p:handoutMasterIdLst>
  <p:sldIdLst>
    <p:sldId id="334" r:id="rId2"/>
    <p:sldId id="335" r:id="rId3"/>
    <p:sldId id="336" r:id="rId4"/>
    <p:sldId id="337" r:id="rId5"/>
    <p:sldId id="338" r:id="rId6"/>
    <p:sldId id="339" r:id="rId7"/>
    <p:sldId id="340" r:id="rId8"/>
    <p:sldId id="341" r:id="rId9"/>
    <p:sldId id="342" r:id="rId10"/>
    <p:sldId id="343" r:id="rId11"/>
    <p:sldId id="351" r:id="rId12"/>
    <p:sldId id="352" r:id="rId13"/>
    <p:sldId id="353" r:id="rId14"/>
    <p:sldId id="355" r:id="rId15"/>
    <p:sldId id="356" r:id="rId16"/>
    <p:sldId id="357" r:id="rId17"/>
    <p:sldId id="358" r:id="rId18"/>
    <p:sldId id="360" r:id="rId19"/>
    <p:sldId id="361" r:id="rId20"/>
    <p:sldId id="362" r:id="rId21"/>
    <p:sldId id="364" r:id="rId22"/>
    <p:sldId id="500" r:id="rId23"/>
    <p:sldId id="501" r:id="rId24"/>
  </p:sldIdLst>
  <p:sldSz cx="10042525" cy="7775575"/>
  <p:notesSz cx="6797675" cy="9874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124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247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371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495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5619" algn="l" defTabSz="914247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2743" algn="l" defTabSz="914247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199866" algn="l" defTabSz="914247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6990" algn="l" defTabSz="914247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65" autoAdjust="0"/>
    <p:restoredTop sz="86434" autoAdjust="0"/>
  </p:normalViewPr>
  <p:slideViewPr>
    <p:cSldViewPr>
      <p:cViewPr varScale="1">
        <p:scale>
          <a:sx n="40" d="100"/>
          <a:sy n="40" d="100"/>
        </p:scale>
        <p:origin x="-1157" y="-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1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52863" y="0"/>
            <a:ext cx="2944812" cy="493713"/>
          </a:xfrm>
          <a:prstGeom prst="rect">
            <a:avLst/>
          </a:prstGeom>
        </p:spPr>
        <p:txBody>
          <a:bodyPr vert="horz" lIns="85551" tIns="42776" rIns="85551" bIns="42776" rtlCol="1"/>
          <a:lstStyle>
            <a:lvl1pPr algn="r">
              <a:defRPr sz="1100"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46400" cy="493713"/>
          </a:xfrm>
          <a:prstGeom prst="rect">
            <a:avLst/>
          </a:prstGeom>
        </p:spPr>
        <p:txBody>
          <a:bodyPr vert="horz" lIns="85551" tIns="42776" rIns="85551" bIns="42776" rtlCol="1"/>
          <a:lstStyle>
            <a:lvl1pPr algn="l">
              <a:defRPr sz="1100"/>
            </a:lvl1pPr>
          </a:lstStyle>
          <a:p>
            <a:pPr>
              <a:defRPr/>
            </a:pPr>
            <a:fld id="{8342BE2E-B67D-4C4E-AD48-A70CB9AA8291}" type="datetimeFigureOut">
              <a:rPr lang="fa-IR"/>
              <a:pPr>
                <a:defRPr/>
              </a:pPr>
              <a:t>12/04/1445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52863" y="9378950"/>
            <a:ext cx="2944812" cy="493713"/>
          </a:xfrm>
          <a:prstGeom prst="rect">
            <a:avLst/>
          </a:prstGeom>
        </p:spPr>
        <p:txBody>
          <a:bodyPr vert="horz" lIns="85551" tIns="42776" rIns="85551" bIns="42776" rtlCol="1" anchor="b"/>
          <a:lstStyle>
            <a:lvl1pPr algn="r">
              <a:defRPr sz="1100"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9378950"/>
            <a:ext cx="2946400" cy="493713"/>
          </a:xfrm>
          <a:prstGeom prst="rect">
            <a:avLst/>
          </a:prstGeom>
        </p:spPr>
        <p:txBody>
          <a:bodyPr vert="horz" lIns="85551" tIns="42776" rIns="85551" bIns="42776" rtlCol="1" anchor="b"/>
          <a:lstStyle>
            <a:lvl1pPr algn="l">
              <a:defRPr sz="1100"/>
            </a:lvl1pPr>
          </a:lstStyle>
          <a:p>
            <a:pPr>
              <a:defRPr/>
            </a:pPr>
            <a:fld id="{E10234CF-0D54-463C-88A5-BC68F07731E2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37139661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52863" y="0"/>
            <a:ext cx="2944812" cy="493713"/>
          </a:xfrm>
          <a:prstGeom prst="rect">
            <a:avLst/>
          </a:prstGeom>
        </p:spPr>
        <p:txBody>
          <a:bodyPr vert="horz" lIns="85551" tIns="42776" rIns="85551" bIns="42776" rtlCol="1"/>
          <a:lstStyle>
            <a:lvl1pPr algn="r">
              <a:defRPr sz="1100"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46400" cy="493713"/>
          </a:xfrm>
          <a:prstGeom prst="rect">
            <a:avLst/>
          </a:prstGeom>
        </p:spPr>
        <p:txBody>
          <a:bodyPr vert="horz" lIns="85551" tIns="42776" rIns="85551" bIns="42776" rtlCol="1"/>
          <a:lstStyle>
            <a:lvl1pPr algn="l">
              <a:defRPr sz="1100"/>
            </a:lvl1pPr>
          </a:lstStyle>
          <a:p>
            <a:pPr>
              <a:defRPr/>
            </a:pPr>
            <a:fld id="{5BD12C85-C0C6-414B-8C9E-112803649064}" type="datetimeFigureOut">
              <a:rPr lang="fa-IR"/>
              <a:pPr>
                <a:defRPr/>
              </a:pPr>
              <a:t>12/04/1445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06475" y="739775"/>
            <a:ext cx="47847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5551" tIns="42776" rIns="85551" bIns="42776" rtlCol="1" anchor="ctr"/>
          <a:lstStyle/>
          <a:p>
            <a:pPr lvl="0"/>
            <a:endParaRPr lang="fa-IR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wrap="square" lIns="85551" tIns="42776" rIns="85551" bIns="427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a-IR" noProof="0" smtClean="0"/>
              <a:t>Click to edit Master text styles</a:t>
            </a:r>
          </a:p>
          <a:p>
            <a:pPr lvl="1"/>
            <a:r>
              <a:rPr lang="en-US" altLang="fa-IR" noProof="0" smtClean="0"/>
              <a:t>Second level</a:t>
            </a:r>
          </a:p>
          <a:p>
            <a:pPr lvl="2"/>
            <a:r>
              <a:rPr lang="en-US" altLang="fa-IR" noProof="0" smtClean="0"/>
              <a:t>Third level</a:t>
            </a:r>
          </a:p>
          <a:p>
            <a:pPr lvl="3"/>
            <a:r>
              <a:rPr lang="en-US" altLang="fa-IR" noProof="0" smtClean="0"/>
              <a:t>Fourth level</a:t>
            </a:r>
          </a:p>
          <a:p>
            <a:pPr lvl="4"/>
            <a:r>
              <a:rPr lang="en-US" altLang="fa-IR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52863" y="9378950"/>
            <a:ext cx="2944812" cy="493713"/>
          </a:xfrm>
          <a:prstGeom prst="rect">
            <a:avLst/>
          </a:prstGeom>
        </p:spPr>
        <p:txBody>
          <a:bodyPr vert="horz" lIns="85551" tIns="42776" rIns="85551" bIns="42776" rtlCol="1" anchor="b"/>
          <a:lstStyle>
            <a:lvl1pPr algn="r">
              <a:defRPr sz="1100"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9378950"/>
            <a:ext cx="2946400" cy="493713"/>
          </a:xfrm>
          <a:prstGeom prst="rect">
            <a:avLst/>
          </a:prstGeom>
        </p:spPr>
        <p:txBody>
          <a:bodyPr vert="horz" lIns="85551" tIns="42776" rIns="85551" bIns="42776" rtlCol="1" anchor="b"/>
          <a:lstStyle>
            <a:lvl1pPr algn="l">
              <a:defRPr sz="1100"/>
            </a:lvl1pPr>
          </a:lstStyle>
          <a:p>
            <a:pPr>
              <a:defRPr/>
            </a:pPr>
            <a:fld id="{4C49A575-88B5-47C7-A44E-CA0E00A522F2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42446227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24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47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71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495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19" algn="r" defTabSz="914247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43" algn="r" defTabSz="914247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66" algn="r" defTabSz="914247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990" algn="r" defTabSz="914247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9AF2F21-355C-4CA1-B48A-FFBECFE3F6DD}" type="slidenum">
              <a:rPr lang="en-US" altLang="en-US" sz="1200" smtClean="0">
                <a:latin typeface="Times" charset="0"/>
              </a:rPr>
              <a:pPr/>
              <a:t>8</a:t>
            </a:fld>
            <a:endParaRPr lang="en-US" altLang="en-US" sz="1200" smtClean="0">
              <a:latin typeface="Times" charset="0"/>
            </a:endParaRPr>
          </a:p>
        </p:txBody>
      </p:sp>
      <p:sp>
        <p:nvSpPr>
          <p:cNvPr id="143363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4260" tIns="46304" rIns="94260" bIns="46304"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43364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09650" y="742950"/>
            <a:ext cx="4778375" cy="3698875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5288193"/>
            <a:ext cx="10050311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09" tIns="50905" rIns="101809" bIns="5090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53190" y="1987093"/>
            <a:ext cx="8536146" cy="2074576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53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53190" y="4094827"/>
            <a:ext cx="8536146" cy="1360220"/>
          </a:xfrm>
        </p:spPr>
        <p:txBody>
          <a:bodyPr lIns="50905" rIns="50905"/>
          <a:lstStyle>
            <a:lvl1pPr marL="0" marR="71267" indent="0" algn="r">
              <a:buNone/>
              <a:defRPr>
                <a:solidFill>
                  <a:schemeClr val="tx2"/>
                </a:solidFill>
              </a:defRPr>
            </a:lvl1pPr>
            <a:lvl2pPr marL="509046" indent="0" algn="ctr">
              <a:buNone/>
            </a:lvl2pPr>
            <a:lvl3pPr marL="1018093" indent="0" algn="ctr">
              <a:buNone/>
            </a:lvl3pPr>
            <a:lvl4pPr marL="1527139" indent="0" algn="ctr">
              <a:buNone/>
            </a:lvl4pPr>
            <a:lvl5pPr marL="2036186" indent="0" algn="ctr">
              <a:buNone/>
            </a:lvl5pPr>
            <a:lvl6pPr marL="2545232" indent="0" algn="ctr">
              <a:buNone/>
            </a:lvl6pPr>
            <a:lvl7pPr marL="3054279" indent="0" algn="ctr">
              <a:buNone/>
            </a:lvl7pPr>
            <a:lvl8pPr marL="3563325" indent="0" algn="ctr">
              <a:buNone/>
            </a:lvl8pPr>
            <a:lvl9pPr marL="4072372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4134" y="5615693"/>
            <a:ext cx="10046660" cy="216791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 alt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alt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20E5072-4E57-4A2A-B09F-27653A42AD72}" type="slidenum">
              <a:rPr lang="en-US" altLang="fa-IR" smtClean="0"/>
              <a:pPr>
                <a:defRPr/>
              </a:pPr>
              <a:t>‹#›</a:t>
            </a:fld>
            <a:endParaRPr lang="en-US" alt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126" y="1679526"/>
            <a:ext cx="9038273" cy="497291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A811390-B03F-415E-91C5-343979E6D397}" type="slidenum">
              <a:rPr lang="en-US" altLang="fa-IR" smtClean="0"/>
              <a:pPr>
                <a:defRPr/>
              </a:pPr>
              <a:t>‹#›</a:t>
            </a:fld>
            <a:endParaRPr lang="en-US" alt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16532" y="311386"/>
            <a:ext cx="1952131" cy="6341052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126" y="311387"/>
            <a:ext cx="6946080" cy="634105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5A98D84-A016-457A-A44E-6C28F313842B}" type="slidenum">
              <a:rPr lang="en-US" altLang="fa-IR" smtClean="0"/>
              <a:pPr>
                <a:defRPr/>
              </a:pPr>
              <a:t>‹#›</a:t>
            </a:fld>
            <a:endParaRPr lang="en-US" alt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79BFBF8-7F08-4E52-A33F-BE47F1B84BF9}" type="slidenum">
              <a:rPr lang="en-US" altLang="fa-IR" smtClean="0"/>
              <a:pPr>
                <a:defRPr/>
              </a:pPr>
              <a:t>‹#›</a:t>
            </a:fld>
            <a:endParaRPr lang="en-US" altLang="fa-I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360" y="1201497"/>
            <a:ext cx="8536146" cy="2073487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53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08174" y="3323964"/>
            <a:ext cx="5021263" cy="1649547"/>
          </a:xfrm>
        </p:spPr>
        <p:txBody>
          <a:bodyPr lIns="101809" rIns="101809" anchor="t"/>
          <a:lstStyle>
            <a:lvl1pPr marL="0" indent="0" algn="l">
              <a:buNone/>
              <a:defRPr sz="2600">
                <a:solidFill>
                  <a:schemeClr val="tx1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E7CCA84-65FE-42C0-8BC9-432245793A47}" type="slidenum">
              <a:rPr lang="en-US" altLang="fa-IR" smtClean="0"/>
              <a:pPr>
                <a:defRPr/>
              </a:pPr>
              <a:t>‹#›</a:t>
            </a:fld>
            <a:endParaRPr lang="en-US" altLang="fa-IR"/>
          </a:p>
        </p:txBody>
      </p:sp>
      <p:sp>
        <p:nvSpPr>
          <p:cNvPr id="7" name="Chevron 6"/>
          <p:cNvSpPr/>
          <p:nvPr/>
        </p:nvSpPr>
        <p:spPr>
          <a:xfrm>
            <a:off x="3994034" y="3407593"/>
            <a:ext cx="200851" cy="259186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1809" tIns="50905" rIns="101809" bIns="50905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789300" y="3407593"/>
            <a:ext cx="200851" cy="259186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1809" tIns="50905" rIns="101809" bIns="50905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126" y="1679525"/>
            <a:ext cx="4435449" cy="513152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4950" y="1679525"/>
            <a:ext cx="4435449" cy="513152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B3D685B-326B-40AA-8E43-EAC5F9828D44}" type="slidenum">
              <a:rPr lang="en-US" altLang="fa-IR" smtClean="0"/>
              <a:pPr>
                <a:defRPr/>
              </a:pPr>
              <a:t>‹#›</a:t>
            </a:fld>
            <a:endParaRPr lang="en-US" alt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126" y="309583"/>
            <a:ext cx="9038273" cy="1295929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126" y="6134065"/>
            <a:ext cx="4437193" cy="863953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203619" anchor="ctr"/>
          <a:lstStyle>
            <a:lvl1pPr marL="0" indent="0">
              <a:buNone/>
              <a:defRPr sz="2700" b="0">
                <a:solidFill>
                  <a:schemeClr val="bg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101465" y="6134065"/>
            <a:ext cx="4438936" cy="863953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203619" anchor="ctr"/>
          <a:lstStyle>
            <a:lvl1pPr marL="0" indent="0">
              <a:buNone/>
              <a:defRPr sz="2700" b="0">
                <a:solidFill>
                  <a:schemeClr val="bg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2126" y="1637536"/>
            <a:ext cx="4437193" cy="4469156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1464" y="1637536"/>
            <a:ext cx="4438936" cy="4469156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F33308C-AD09-49B7-98E2-1010FDEC23DD}" type="slidenum">
              <a:rPr lang="en-US" altLang="fa-IR" smtClean="0"/>
              <a:pPr>
                <a:defRPr/>
              </a:pPr>
              <a:t>‹#›</a:t>
            </a:fld>
            <a:endParaRPr lang="en-US" alt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7708203-6F15-4592-99E1-BA62181F24AA}" type="slidenum">
              <a:rPr lang="en-US" altLang="fa-IR" smtClean="0"/>
              <a:pPr>
                <a:defRPr/>
              </a:pPr>
              <a:t>‹#›</a:t>
            </a:fld>
            <a:endParaRPr lang="en-US" altLang="fa-I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263EE87-8C6E-40F1-9DA4-9DF6DFD59D24}" type="slidenum">
              <a:rPr lang="en-US" altLang="fa-IR" smtClean="0"/>
              <a:pPr>
                <a:defRPr/>
              </a:pPr>
              <a:t>‹#›</a:t>
            </a:fld>
            <a:endParaRPr lang="en-US" alt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4253" y="5529298"/>
            <a:ext cx="8216964" cy="518372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8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853887" y="6071595"/>
            <a:ext cx="4365151" cy="1036743"/>
          </a:xfrm>
        </p:spPr>
        <p:txBody>
          <a:bodyPr/>
          <a:lstStyle>
            <a:lvl1pPr marL="0" indent="0" algn="r">
              <a:buNone/>
              <a:defRPr sz="18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004253" y="311023"/>
            <a:ext cx="8214785" cy="5183717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88056" y="7265303"/>
            <a:ext cx="2108930" cy="414697"/>
          </a:xfrm>
        </p:spPr>
        <p:txBody>
          <a:bodyPr/>
          <a:lstStyle>
            <a:extLst/>
          </a:lstStyle>
          <a:p>
            <a:pPr>
              <a:defRPr/>
            </a:pPr>
            <a:endParaRPr lang="en-US" alt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A134C28-02FF-467E-82C2-D52E15B305A5}" type="slidenum">
              <a:rPr lang="en-US" altLang="fa-IR" smtClean="0"/>
              <a:pPr>
                <a:defRPr/>
              </a:pPr>
              <a:t>‹#›</a:t>
            </a:fld>
            <a:endParaRPr lang="en-US" alt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3374" y="6171709"/>
            <a:ext cx="7866645" cy="734963"/>
          </a:xfrm>
          <a:noFill/>
        </p:spPr>
        <p:txBody>
          <a:bodyPr lIns="101809" tIns="0" rIns="101809" anchor="t"/>
          <a:lstStyle>
            <a:lvl1pPr marL="0" marR="20362" indent="0" algn="r">
              <a:buNone/>
              <a:defRPr sz="16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063" y="215385"/>
            <a:ext cx="9540399" cy="4976368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6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10475" y="7265304"/>
            <a:ext cx="2581668" cy="41397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055C245-7B55-48F1-97FE-170FED478EAC}" type="slidenum">
              <a:rPr lang="en-US" altLang="fa-IR" smtClean="0"/>
              <a:pPr>
                <a:defRPr/>
              </a:pPr>
              <a:t>‹#›</a:t>
            </a:fld>
            <a:endParaRPr lang="en-US" alt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063" y="5516058"/>
            <a:ext cx="8868955" cy="637955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3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48333" y="6740346"/>
            <a:ext cx="5426109" cy="10443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09" tIns="50905" rIns="101809" bIns="50905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33446" y="6733629"/>
            <a:ext cx="4053089" cy="105834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09" tIns="50905" rIns="101809" bIns="50905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636" y="6566101"/>
            <a:ext cx="3736639" cy="1225484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101809" tIns="50905" rIns="101809" bIns="50905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0144" y="6562117"/>
            <a:ext cx="3740148" cy="122946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9515481" y="5655875"/>
            <a:ext cx="200851" cy="259186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1809" tIns="50905" rIns="101809" bIns="50905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9310747" y="5655875"/>
            <a:ext cx="200851" cy="259186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1809" tIns="50905" rIns="101809" bIns="50905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48333" y="6740346"/>
            <a:ext cx="5426109" cy="10443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09" tIns="50905" rIns="101809" bIns="50905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33446" y="6733629"/>
            <a:ext cx="4053089" cy="105834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09" tIns="50905" rIns="101809" bIns="50905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636" y="6566101"/>
            <a:ext cx="3736639" cy="1225484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101809" tIns="50905" rIns="101809" bIns="50905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0144" y="6562117"/>
            <a:ext cx="3740148" cy="122946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502126" y="311384"/>
            <a:ext cx="9038273" cy="1295929"/>
          </a:xfrm>
          <a:prstGeom prst="rect">
            <a:avLst/>
          </a:prstGeom>
        </p:spPr>
        <p:txBody>
          <a:bodyPr vert="horz" lIns="101809" tIns="50905" rIns="101809" bIns="50905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502126" y="1679525"/>
            <a:ext cx="9038273" cy="5131520"/>
          </a:xfrm>
          <a:prstGeom prst="rect">
            <a:avLst/>
          </a:prstGeom>
        </p:spPr>
        <p:txBody>
          <a:bodyPr vert="horz" lIns="101809" tIns="50905" rIns="101809" bIns="50905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7388056" y="7265303"/>
            <a:ext cx="2108930" cy="414697"/>
          </a:xfrm>
          <a:prstGeom prst="rect">
            <a:avLst/>
          </a:prstGeom>
        </p:spPr>
        <p:txBody>
          <a:bodyPr vert="horz" lIns="101809" tIns="50905" rIns="101809" bIns="50905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810475" y="7265304"/>
            <a:ext cx="2581668" cy="413977"/>
          </a:xfrm>
          <a:prstGeom prst="rect">
            <a:avLst/>
          </a:prstGeom>
        </p:spPr>
        <p:txBody>
          <a:bodyPr vert="horz" lIns="101809" tIns="50905" rIns="101809" bIns="50905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9496987" y="7265304"/>
            <a:ext cx="401701" cy="413977"/>
          </a:xfrm>
          <a:prstGeom prst="rect">
            <a:avLst/>
          </a:prstGeom>
        </p:spPr>
        <p:txBody>
          <a:bodyPr vert="horz" lIns="101809" tIns="50905" rIns="101809" bIns="50905" anchor="b"/>
          <a:lstStyle>
            <a:lvl1pPr algn="r" eaLnBrk="1" latinLnBrk="0" hangingPunct="1">
              <a:defRPr kumimoji="0" sz="11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76EBAFE-5C3C-4489-8A1F-28AF5A828D0F}" type="slidenum">
              <a:rPr lang="en-US" altLang="fa-IR" smtClean="0"/>
              <a:pPr>
                <a:defRPr/>
              </a:pPr>
              <a:t>‹#›</a:t>
            </a:fld>
            <a:endParaRPr lang="en-US" alt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407237" indent="-285066" algn="l" rtl="0" eaLnBrk="1" latinLnBrk="0" hangingPunct="1">
        <a:spcBef>
          <a:spcPts val="445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92303" indent="-254523" algn="l" rtl="0" eaLnBrk="1" latinLnBrk="0" hangingPunct="1">
        <a:spcBef>
          <a:spcPts val="361"/>
        </a:spcBef>
        <a:buClr>
          <a:schemeClr val="accent1"/>
        </a:buClr>
        <a:buFont typeface="Verdana"/>
        <a:buChar char="◦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57007" indent="-254523" algn="l" rtl="0" eaLnBrk="1" latinLnBrk="0" hangingPunct="1">
        <a:spcBef>
          <a:spcPts val="390"/>
        </a:spcBef>
        <a:buClr>
          <a:schemeClr val="accent2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272616" indent="-254523" algn="l" rtl="0" eaLnBrk="1" latinLnBrk="0" hangingPunct="1">
        <a:spcBef>
          <a:spcPts val="390"/>
        </a:spcBef>
        <a:buClr>
          <a:schemeClr val="accent2"/>
        </a:buClr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1527139" indent="-254523" algn="l" rtl="0" eaLnBrk="1" latinLnBrk="0" hangingPunct="1">
        <a:spcBef>
          <a:spcPts val="390"/>
        </a:spcBef>
        <a:buClr>
          <a:schemeClr val="accent2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81663" indent="-254523" algn="l" rtl="0" eaLnBrk="1" latinLnBrk="0" hangingPunct="1">
        <a:spcBef>
          <a:spcPts val="390"/>
        </a:spcBef>
        <a:buClr>
          <a:schemeClr val="accent3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036186" indent="-254523" algn="l" rtl="0" eaLnBrk="1" latinLnBrk="0" hangingPunct="1">
        <a:spcBef>
          <a:spcPts val="39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290709" indent="-254523" algn="l" rtl="0" eaLnBrk="1" latinLnBrk="0" hangingPunct="1">
        <a:spcBef>
          <a:spcPts val="39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545232" indent="-254523" algn="l" rtl="0" eaLnBrk="1" latinLnBrk="0" hangingPunct="1">
        <a:spcBef>
          <a:spcPts val="390"/>
        </a:spcBef>
        <a:buClr>
          <a:schemeClr val="accent3"/>
        </a:buClr>
        <a:buFont typeface="Wingdings 2"/>
        <a:buChar char="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904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1809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2713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361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4523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5427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6332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723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25462" y="839787"/>
            <a:ext cx="8535987" cy="1722439"/>
          </a:xfrm>
        </p:spPr>
        <p:txBody>
          <a:bodyPr/>
          <a:lstStyle/>
          <a:p>
            <a:pPr algn="ctr"/>
            <a:r>
              <a:rPr lang="en-US" alt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Chronic Sinusitis</a:t>
            </a:r>
            <a:endParaRPr lang="en-US" altLang="en-US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3"/>
          <p:cNvSpPr>
            <a:spLocks noGrp="1"/>
          </p:cNvSpPr>
          <p:nvPr/>
        </p:nvSpPr>
        <p:spPr>
          <a:xfrm>
            <a:off x="830262" y="3963987"/>
            <a:ext cx="6253170" cy="1242794"/>
          </a:xfrm>
          <a:prstGeom prst="rect">
            <a:avLst/>
          </a:prstGeom>
        </p:spPr>
        <p:txBody>
          <a:bodyPr vert="horz" lIns="45720" rIns="45720">
            <a:normAutofit/>
          </a:bodyPr>
          <a:lstStyle>
            <a:defPPr>
              <a:defRPr lang="ar-SA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9pPr>
          </a:lstStyle>
          <a:p>
            <a:pPr algn="l"/>
            <a:r>
              <a:rPr lang="en-US" dirty="0" err="1" smtClean="0"/>
              <a:t>Dr.smr.Azimi</a:t>
            </a:r>
            <a:endParaRPr lang="en-US" dirty="0" smtClean="0"/>
          </a:p>
          <a:p>
            <a:pPr algn="l"/>
            <a:r>
              <a:rPr lang="en-US" dirty="0" err="1" smtClean="0"/>
              <a:t>Otorhinolaryngologist</a:t>
            </a:r>
            <a:endParaRPr lang="en-US" dirty="0" smtClean="0"/>
          </a:p>
          <a:p>
            <a:pPr algn="l"/>
            <a:r>
              <a:rPr lang="en-US" dirty="0" smtClean="0"/>
              <a:t>Fellowship of </a:t>
            </a:r>
            <a:r>
              <a:rPr lang="en-US" dirty="0" err="1" smtClean="0"/>
              <a:t>rhinology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7147"/>
    </mc:Choice>
    <mc:Fallback>
      <p:transition spd="slow" advTm="7147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/>
        <p:txBody>
          <a:bodyPr lIns="90472" tIns="44442" rIns="90472" bIns="44442"/>
          <a:lstStyle/>
          <a:p>
            <a:pPr>
              <a:buSzPct val="50000"/>
              <a:buFont typeface="Monotype Sorts" charset="2"/>
              <a:buChar char="l"/>
            </a:pPr>
            <a:r>
              <a:rPr lang="en-US" altLang="fa-IR" b="1" u="none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Antral Washout</a:t>
            </a:r>
          </a:p>
          <a:p>
            <a:pPr>
              <a:buSzPct val="50000"/>
              <a:buFont typeface="Monotype Sorts" charset="2"/>
              <a:buChar char="l"/>
            </a:pPr>
            <a:r>
              <a:rPr lang="en-US" altLang="fa-IR" b="1" u="none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Inferior Meatal Antrostomy</a:t>
            </a:r>
          </a:p>
          <a:p>
            <a:pPr>
              <a:buSzPct val="50000"/>
              <a:buFont typeface="Monotype Sorts" charset="2"/>
              <a:buChar char="l"/>
            </a:pPr>
            <a:r>
              <a:rPr lang="en-US" altLang="fa-IR" b="1" u="none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Caldwell-Luc’s Operation</a:t>
            </a:r>
          </a:p>
          <a:p>
            <a:pPr>
              <a:buSzPct val="50000"/>
              <a:buFont typeface="Monotype Sorts" charset="2"/>
              <a:buChar char="l"/>
            </a:pPr>
            <a:r>
              <a:rPr lang="en-US" altLang="fa-IR" b="1" u="none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FESS</a:t>
            </a:r>
          </a:p>
          <a:p>
            <a:pPr>
              <a:buSzPct val="50000"/>
              <a:buFont typeface="Monotype Sorts" charset="2"/>
              <a:buNone/>
            </a:pPr>
            <a:endParaRPr lang="en-US" altLang="fa-IR" u="none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3" pitchFamily="18" charset="2"/>
              <a:buNone/>
            </a:pPr>
            <a:endParaRPr lang="en-US" altLang="fa-IR" u="none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72" tIns="44442" rIns="90472" bIns="44442"/>
          <a:lstStyle/>
          <a:p>
            <a:r>
              <a:rPr lang="en-US" altLang="en-US" b="1" u="none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Maxillary Sinusitis</a:t>
            </a:r>
          </a:p>
        </p:txBody>
      </p:sp>
    </p:spTree>
  </p:cSld>
  <p:clrMapOvr>
    <a:masterClrMapping/>
  </p:clrMapOvr>
  <p:transition advTm="62331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>
          <a:xfrm>
            <a:off x="706439" y="1814513"/>
            <a:ext cx="8535987" cy="5961062"/>
          </a:xfrm>
        </p:spPr>
        <p:txBody>
          <a:bodyPr lIns="90472" tIns="44442" rIns="90472" bIns="44442">
            <a:normAutofit lnSpcReduction="10000"/>
          </a:bodyPr>
          <a:lstStyle/>
          <a:p>
            <a:pPr>
              <a:buSzPct val="50000"/>
              <a:buFont typeface="Monotype Sorts" charset="2"/>
              <a:buChar char="l"/>
            </a:pPr>
            <a:r>
              <a:rPr lang="en-US" altLang="fa-IR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Anterior wall of the Maxillary sinus is entered through a Sub-labial incision</a:t>
            </a:r>
            <a:endParaRPr lang="en-US" altLang="fa-I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SzPct val="50000"/>
              <a:buFont typeface="Monotype Sorts" charset="2"/>
              <a:buChar char="l"/>
            </a:pPr>
            <a:r>
              <a:rPr lang="en-US" altLang="fa-IR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window is created in the medial wall through </a:t>
            </a:r>
            <a:r>
              <a:rPr lang="en-US" altLang="fa-IR" u="none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Antrostomy</a:t>
            </a:r>
            <a:endParaRPr lang="en-US" altLang="fa-IR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SzPct val="50000"/>
              <a:buFont typeface="Monotype Sorts" charset="2"/>
              <a:buChar char="l"/>
            </a:pPr>
            <a:r>
              <a:rPr lang="en-US" altLang="fa-IR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Indications</a:t>
            </a:r>
            <a:endParaRPr lang="en-US" altLang="fa-I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SzPct val="50000"/>
              <a:buFont typeface="Monotype Sorts" charset="2"/>
              <a:buNone/>
            </a:pPr>
            <a:r>
              <a:rPr lang="en-US" altLang="fa-IR" sz="2800" dirty="0" smtClean="0">
                <a:latin typeface="Times New Roman" pitchFamily="18" charset="0"/>
                <a:cs typeface="Times New Roman" pitchFamily="18" charset="0"/>
              </a:rPr>
              <a:t>		- Ch sinusitis refractory to treatment</a:t>
            </a:r>
          </a:p>
          <a:p>
            <a:pPr>
              <a:buSzPct val="50000"/>
              <a:buFont typeface="Monotype Sorts" charset="2"/>
              <a:buNone/>
            </a:pPr>
            <a:r>
              <a:rPr lang="en-US" altLang="fa-IR" sz="2800" dirty="0" smtClean="0">
                <a:latin typeface="Times New Roman" pitchFamily="18" charset="0"/>
                <a:cs typeface="Times New Roman" pitchFamily="18" charset="0"/>
              </a:rPr>
              <a:t>		- Repair of Oro-</a:t>
            </a:r>
            <a:r>
              <a:rPr lang="en-US" altLang="fa-IR" sz="2800" dirty="0" err="1" smtClean="0">
                <a:latin typeface="Times New Roman" pitchFamily="18" charset="0"/>
                <a:cs typeface="Times New Roman" pitchFamily="18" charset="0"/>
              </a:rPr>
              <a:t>antral</a:t>
            </a:r>
            <a:r>
              <a:rPr lang="en-US" altLang="fa-IR" sz="2800" dirty="0" smtClean="0">
                <a:latin typeface="Times New Roman" pitchFamily="18" charset="0"/>
                <a:cs typeface="Times New Roman" pitchFamily="18" charset="0"/>
              </a:rPr>
              <a:t> fistula</a:t>
            </a:r>
          </a:p>
          <a:p>
            <a:pPr>
              <a:buSzPct val="50000"/>
              <a:buFont typeface="Monotype Sorts" charset="2"/>
              <a:buNone/>
            </a:pPr>
            <a:r>
              <a:rPr lang="en-US" altLang="fa-IR" sz="2800" dirty="0" smtClean="0">
                <a:latin typeface="Times New Roman" pitchFamily="18" charset="0"/>
                <a:cs typeface="Times New Roman" pitchFamily="18" charset="0"/>
              </a:rPr>
              <a:t>		- </a:t>
            </a:r>
            <a:r>
              <a:rPr lang="en-US" altLang="fa-IR" sz="2800" dirty="0" err="1" smtClean="0">
                <a:latin typeface="Times New Roman" pitchFamily="18" charset="0"/>
                <a:cs typeface="Times New Roman" pitchFamily="18" charset="0"/>
              </a:rPr>
              <a:t>Reccurrent</a:t>
            </a:r>
            <a:r>
              <a:rPr lang="en-US" altLang="fa-IR" sz="2800" dirty="0" smtClean="0">
                <a:latin typeface="Times New Roman" pitchFamily="18" charset="0"/>
                <a:cs typeface="Times New Roman" pitchFamily="18" charset="0"/>
              </a:rPr>
              <a:t> AC polyp</a:t>
            </a:r>
          </a:p>
          <a:p>
            <a:pPr>
              <a:buSzPct val="50000"/>
              <a:buFont typeface="Monotype Sorts" charset="2"/>
              <a:buNone/>
            </a:pPr>
            <a:r>
              <a:rPr lang="en-US" altLang="fa-IR" sz="2800" dirty="0" smtClean="0">
                <a:latin typeface="Times New Roman" pitchFamily="18" charset="0"/>
                <a:cs typeface="Times New Roman" pitchFamily="18" charset="0"/>
              </a:rPr>
              <a:t>		- Blow out fracture of floor of orbit</a:t>
            </a:r>
          </a:p>
          <a:p>
            <a:pPr>
              <a:buSzPct val="50000"/>
              <a:buFont typeface="Monotype Sorts" charset="2"/>
              <a:buNone/>
            </a:pPr>
            <a:r>
              <a:rPr lang="en-US" altLang="fa-IR" sz="2800" dirty="0" smtClean="0">
                <a:latin typeface="Times New Roman" pitchFamily="18" charset="0"/>
                <a:cs typeface="Times New Roman" pitchFamily="18" charset="0"/>
              </a:rPr>
              <a:t>		- Approach to </a:t>
            </a:r>
            <a:r>
              <a:rPr lang="en-US" altLang="fa-IR" sz="2800" dirty="0" err="1" smtClean="0">
                <a:latin typeface="Times New Roman" pitchFamily="18" charset="0"/>
                <a:cs typeface="Times New Roman" pitchFamily="18" charset="0"/>
              </a:rPr>
              <a:t>ethmoids</a:t>
            </a:r>
            <a:r>
              <a:rPr lang="en-US" altLang="fa-IR" sz="2800" dirty="0" smtClean="0">
                <a:latin typeface="Times New Roman" pitchFamily="18" charset="0"/>
                <a:cs typeface="Times New Roman" pitchFamily="18" charset="0"/>
              </a:rPr>
              <a:t>/ PPF</a:t>
            </a:r>
            <a:endParaRPr lang="en-US" altLang="fa-IR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SzPct val="50000"/>
              <a:buFont typeface="Monotype Sorts" charset="2"/>
              <a:buChar char="l"/>
            </a:pPr>
            <a:endParaRPr lang="en-US" altLang="fa-IR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indent="-628545">
              <a:lnSpc>
                <a:spcPct val="105000"/>
              </a:lnSpc>
              <a:spcAft>
                <a:spcPct val="20000"/>
              </a:spcAft>
              <a:buNone/>
            </a:pPr>
            <a:r>
              <a:rPr lang="en-US" altLang="fa-IR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		</a:t>
            </a:r>
            <a:endParaRPr lang="en-US" altLang="fa-IR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indent="-628545">
              <a:lnSpc>
                <a:spcPct val="105000"/>
              </a:lnSpc>
              <a:spcAft>
                <a:spcPct val="20000"/>
              </a:spcAft>
              <a:buNone/>
            </a:pPr>
            <a:r>
              <a:rPr lang="en-US" altLang="fa-IR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endParaRPr lang="en-US" altLang="fa-IR" b="1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SzPct val="50000"/>
              <a:buFont typeface="Monotype Sorts" charset="2"/>
              <a:buNone/>
            </a:pPr>
            <a:endParaRPr lang="en-US" altLang="fa-IR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3" pitchFamily="18" charset="2"/>
              <a:buNone/>
            </a:pPr>
            <a:endParaRPr lang="en-US" altLang="fa-IR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72" tIns="44442" rIns="90472" bIns="44442"/>
          <a:lstStyle/>
          <a:p>
            <a:r>
              <a:rPr lang="en-US" altLang="en-US" b="1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Caldwell-Luc’s Surgery</a:t>
            </a:r>
          </a:p>
        </p:txBody>
      </p:sp>
    </p:spTree>
  </p:cSld>
  <p:clrMapOvr>
    <a:masterClrMapping/>
  </p:clrMapOvr>
  <p:transition advTm="10954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Picture 6" descr="ent_rss_sts_03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1987551"/>
            <a:ext cx="4351338" cy="560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Rectangle 3"/>
          <p:cNvSpPr>
            <a:spLocks noChangeArrowheads="1"/>
          </p:cNvSpPr>
          <p:nvPr/>
        </p:nvSpPr>
        <p:spPr bwMode="auto">
          <a:xfrm>
            <a:off x="3459164" y="690564"/>
            <a:ext cx="3363386" cy="599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5" tIns="45713" rIns="91425" bIns="45713">
            <a:spAutoFit/>
          </a:bodyPr>
          <a:lstStyle/>
          <a:p>
            <a:pPr>
              <a:defRPr/>
            </a:pP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Sublabial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Incision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4785"/>
    </mc:Choice>
    <mc:Fallback>
      <p:transition spd="slow" advTm="14785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8" descr="Figure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52524" y="2060575"/>
            <a:ext cx="7477126" cy="545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Rectangle 2"/>
          <p:cNvSpPr>
            <a:spLocks noChangeArrowheads="1"/>
          </p:cNvSpPr>
          <p:nvPr/>
        </p:nvSpPr>
        <p:spPr bwMode="auto">
          <a:xfrm>
            <a:off x="1376363" y="431801"/>
            <a:ext cx="7067550" cy="1105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13" rIns="91425" bIns="45713">
            <a:spAutoFit/>
          </a:bodyPr>
          <a:lstStyle/>
          <a:p>
            <a:pPr algn="ctr"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Hole made in anterior wall followed by Inferior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Meatal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Antrostomy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4168"/>
    </mc:Choice>
    <mc:Fallback>
      <p:transition spd="slow" advTm="4168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/>
        <p:txBody>
          <a:bodyPr lIns="90472" tIns="44442" rIns="90472" bIns="44442"/>
          <a:lstStyle/>
          <a:p>
            <a:pPr>
              <a:buSzPct val="50000"/>
              <a:buFont typeface="Monotype Sorts" charset="2"/>
              <a:buChar char="l"/>
            </a:pPr>
            <a:r>
              <a:rPr lang="en-US" altLang="fa-IR" b="1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Intranasal </a:t>
            </a:r>
            <a:r>
              <a:rPr lang="en-US" altLang="fa-IR" b="1" u="none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Ethmoidectomy</a:t>
            </a:r>
            <a:endParaRPr lang="en-US" altLang="fa-IR" b="1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SzPct val="50000"/>
              <a:buFont typeface="Monotype Sorts" charset="2"/>
              <a:buChar char="l"/>
            </a:pPr>
            <a:r>
              <a:rPr lang="en-US" altLang="fa-IR" b="1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External </a:t>
            </a:r>
            <a:r>
              <a:rPr lang="en-US" altLang="fa-IR" b="1" u="none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Ethmoidectomy</a:t>
            </a:r>
            <a:endParaRPr lang="en-US" altLang="fa-IR" b="1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SzPct val="50000"/>
              <a:buFont typeface="Monotype Sorts" charset="2"/>
              <a:buNone/>
            </a:pPr>
            <a:r>
              <a:rPr lang="en-US" altLang="fa-IR" b="1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altLang="fa-IR" sz="2800" b="1" dirty="0" smtClean="0">
                <a:latin typeface="Times New Roman" pitchFamily="18" charset="0"/>
                <a:cs typeface="Times New Roman" pitchFamily="18" charset="0"/>
              </a:rPr>
              <a:t>- Lynch </a:t>
            </a:r>
            <a:r>
              <a:rPr lang="en-US" altLang="fa-IR" sz="2800" b="1" dirty="0" err="1" smtClean="0">
                <a:latin typeface="Times New Roman" pitchFamily="18" charset="0"/>
                <a:cs typeface="Times New Roman" pitchFamily="18" charset="0"/>
              </a:rPr>
              <a:t>Howarth</a:t>
            </a:r>
            <a:r>
              <a:rPr lang="en-US" altLang="fa-IR" sz="2800" b="1" dirty="0" smtClean="0">
                <a:latin typeface="Times New Roman" pitchFamily="18" charset="0"/>
                <a:cs typeface="Times New Roman" pitchFamily="18" charset="0"/>
              </a:rPr>
              <a:t> procedure</a:t>
            </a:r>
          </a:p>
          <a:p>
            <a:pPr>
              <a:buSzPct val="50000"/>
              <a:buFont typeface="Monotype Sorts" charset="2"/>
              <a:buNone/>
            </a:pPr>
            <a:r>
              <a:rPr lang="en-US" altLang="fa-IR" sz="2800" b="1" dirty="0" smtClean="0">
                <a:latin typeface="Times New Roman" pitchFamily="18" charset="0"/>
                <a:cs typeface="Times New Roman" pitchFamily="18" charset="0"/>
              </a:rPr>
              <a:t>		- Patterson </a:t>
            </a:r>
            <a:r>
              <a:rPr lang="en-US" altLang="fa-IR" sz="2800" b="1" dirty="0" err="1" smtClean="0">
                <a:latin typeface="Times New Roman" pitchFamily="18" charset="0"/>
                <a:cs typeface="Times New Roman" pitchFamily="18" charset="0"/>
              </a:rPr>
              <a:t>transorbital</a:t>
            </a:r>
            <a:r>
              <a:rPr lang="en-US" altLang="fa-IR" sz="2800" b="1" dirty="0" smtClean="0">
                <a:latin typeface="Times New Roman" pitchFamily="18" charset="0"/>
                <a:cs typeface="Times New Roman" pitchFamily="18" charset="0"/>
              </a:rPr>
              <a:t> procedure</a:t>
            </a:r>
          </a:p>
          <a:p>
            <a:pPr>
              <a:buSzPct val="50000"/>
              <a:buFont typeface="Monotype Sorts" charset="2"/>
              <a:buNone/>
            </a:pPr>
            <a:r>
              <a:rPr lang="en-US" altLang="fa-IR" sz="2800" b="1" dirty="0" smtClean="0">
                <a:latin typeface="Times New Roman" pitchFamily="18" charset="0"/>
                <a:cs typeface="Times New Roman" pitchFamily="18" charset="0"/>
              </a:rPr>
              <a:t>		- Jansen </a:t>
            </a:r>
            <a:r>
              <a:rPr lang="en-US" altLang="fa-IR" sz="2800" b="1" dirty="0" err="1" smtClean="0">
                <a:latin typeface="Times New Roman" pitchFamily="18" charset="0"/>
                <a:cs typeface="Times New Roman" pitchFamily="18" charset="0"/>
              </a:rPr>
              <a:t>Horgan</a:t>
            </a:r>
            <a:r>
              <a:rPr lang="en-US" altLang="fa-I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fa-IR" sz="2800" b="1" dirty="0" err="1" smtClean="0">
                <a:latin typeface="Times New Roman" pitchFamily="18" charset="0"/>
                <a:cs typeface="Times New Roman" pitchFamily="18" charset="0"/>
              </a:rPr>
              <a:t>transantral</a:t>
            </a:r>
            <a:r>
              <a:rPr lang="en-US" altLang="fa-IR" sz="2800" b="1" dirty="0" smtClean="0">
                <a:latin typeface="Times New Roman" pitchFamily="18" charset="0"/>
                <a:cs typeface="Times New Roman" pitchFamily="18" charset="0"/>
              </a:rPr>
              <a:t> procedure</a:t>
            </a:r>
          </a:p>
          <a:p>
            <a:pPr>
              <a:buSzPct val="50000"/>
              <a:buFont typeface="Monotype Sorts" charset="2"/>
              <a:buChar char="l"/>
            </a:pPr>
            <a:r>
              <a:rPr lang="en-US" altLang="fa-IR" b="1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FESS</a:t>
            </a:r>
          </a:p>
          <a:p>
            <a:pPr>
              <a:buSzPct val="50000"/>
              <a:buFont typeface="Monotype Sorts" charset="2"/>
              <a:buNone/>
            </a:pPr>
            <a:endParaRPr lang="en-US" altLang="fa-IR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3" pitchFamily="18" charset="2"/>
              <a:buNone/>
            </a:pPr>
            <a:endParaRPr lang="en-US" altLang="fa-IR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72" tIns="44442" rIns="90472" bIns="44442"/>
          <a:lstStyle/>
          <a:p>
            <a:r>
              <a:rPr lang="en-US" altLang="en-US" b="1" u="none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Ethmoid Sinusitis</a:t>
            </a:r>
          </a:p>
        </p:txBody>
      </p:sp>
    </p:spTree>
  </p:cSld>
  <p:clrMapOvr>
    <a:masterClrMapping/>
  </p:clrMapOvr>
  <p:transition advTm="20219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4" name="Picture 7" descr="IMG_203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4189" y="1938338"/>
            <a:ext cx="3905250" cy="549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995" name="Picture 10" descr="Copy of IMG_203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00613" y="1987549"/>
            <a:ext cx="3803650" cy="544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2" name="Rectangle 3"/>
          <p:cNvSpPr>
            <a:spLocks noChangeArrowheads="1"/>
          </p:cNvSpPr>
          <p:nvPr/>
        </p:nvSpPr>
        <p:spPr bwMode="auto">
          <a:xfrm>
            <a:off x="1525589" y="950913"/>
            <a:ext cx="6397625" cy="599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13" rIns="91425" bIns="45713">
            <a:spAutoFit/>
          </a:bodyPr>
          <a:lstStyle/>
          <a:p>
            <a:pPr algn="ctr"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Lynch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Howarth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Ethmoidectomy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3063"/>
    </mc:Choice>
    <mc:Fallback>
      <p:transition spd="slow" advTm="13063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8" name="Picture 7" descr="IMG_203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6113" y="2160589"/>
            <a:ext cx="3743325" cy="535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019" name="Picture 8" descr="IMG_203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27613" y="2160589"/>
            <a:ext cx="3676650" cy="535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6" name="Rectangle 3"/>
          <p:cNvSpPr>
            <a:spLocks noChangeArrowheads="1"/>
          </p:cNvSpPr>
          <p:nvPr/>
        </p:nvSpPr>
        <p:spPr bwMode="auto">
          <a:xfrm>
            <a:off x="2268538" y="604838"/>
            <a:ext cx="5580062" cy="599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13" rIns="91425" bIns="45713">
            <a:spAutoFit/>
          </a:bodyPr>
          <a:lstStyle/>
          <a:p>
            <a:pPr algn="ctr"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Patterson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Ethmoidectomy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4945"/>
    </mc:Choice>
    <mc:Fallback>
      <p:transition spd="slow" advTm="4945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2" name="Picture 6" descr="IMG_203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48039" y="2182814"/>
            <a:ext cx="4722811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Rectangle 2"/>
          <p:cNvSpPr>
            <a:spLocks noChangeArrowheads="1"/>
          </p:cNvSpPr>
          <p:nvPr/>
        </p:nvSpPr>
        <p:spPr bwMode="auto">
          <a:xfrm>
            <a:off x="1673225" y="604838"/>
            <a:ext cx="6026150" cy="599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13" rIns="91425" bIns="45713">
            <a:spAutoFit/>
          </a:bodyPr>
          <a:lstStyle/>
          <a:p>
            <a:pPr algn="ctr"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Trans-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antral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ethmoidectomy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1050"/>
    </mc:Choice>
    <mc:Fallback>
      <p:transition spd="slow" advTm="1105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/>
        <p:txBody>
          <a:bodyPr lIns="90472" tIns="44442" rIns="90472" bIns="44442"/>
          <a:lstStyle/>
          <a:p>
            <a:pPr>
              <a:buSzPct val="50000"/>
              <a:buFont typeface="Monotype Sorts" charset="2"/>
              <a:buChar char="l"/>
            </a:pPr>
            <a:r>
              <a:rPr lang="en-US" altLang="fa-IR" b="1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Trephination</a:t>
            </a:r>
          </a:p>
          <a:p>
            <a:pPr>
              <a:buSzPct val="50000"/>
              <a:buFont typeface="Monotype Sorts" charset="2"/>
              <a:buChar char="l"/>
            </a:pPr>
            <a:r>
              <a:rPr lang="en-US" altLang="fa-IR" b="1" u="none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Osteoplastic</a:t>
            </a:r>
            <a:r>
              <a:rPr lang="en-US" altLang="fa-IR" b="1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flap procedure</a:t>
            </a:r>
          </a:p>
          <a:p>
            <a:pPr>
              <a:buSzPct val="50000"/>
              <a:buFont typeface="Monotype Sorts" charset="2"/>
              <a:buNone/>
            </a:pPr>
            <a:r>
              <a:rPr lang="en-US" altLang="fa-IR" b="1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altLang="fa-IR" sz="2800" b="1" dirty="0" smtClean="0">
                <a:latin typeface="Times New Roman" pitchFamily="18" charset="0"/>
                <a:cs typeface="Times New Roman" pitchFamily="18" charset="0"/>
              </a:rPr>
              <a:t>- Coronal incision</a:t>
            </a:r>
          </a:p>
          <a:p>
            <a:pPr>
              <a:buSzPct val="50000"/>
              <a:buFont typeface="Monotype Sorts" charset="2"/>
              <a:buNone/>
            </a:pPr>
            <a:r>
              <a:rPr lang="en-US" altLang="fa-IR" sz="2800" b="1" dirty="0" smtClean="0">
                <a:latin typeface="Times New Roman" pitchFamily="18" charset="0"/>
                <a:cs typeface="Times New Roman" pitchFamily="18" charset="0"/>
              </a:rPr>
              <a:t>		- Brow incision</a:t>
            </a:r>
          </a:p>
          <a:p>
            <a:pPr>
              <a:buSzPct val="50000"/>
              <a:buFont typeface="Monotype Sorts" charset="2"/>
              <a:buChar char="l"/>
            </a:pPr>
            <a:r>
              <a:rPr lang="en-US" altLang="fa-IR" b="1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FESS</a:t>
            </a:r>
          </a:p>
          <a:p>
            <a:pPr>
              <a:buSzPct val="50000"/>
              <a:buFont typeface="Monotype Sorts" charset="2"/>
              <a:buNone/>
            </a:pPr>
            <a:endParaRPr lang="en-US" altLang="fa-IR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3" pitchFamily="18" charset="2"/>
              <a:buNone/>
            </a:pPr>
            <a:endParaRPr lang="en-US" altLang="fa-IR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72" tIns="44442" rIns="90472" bIns="44442"/>
          <a:lstStyle/>
          <a:p>
            <a:r>
              <a:rPr lang="en-US" altLang="en-US" b="1" u="none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Frontal Sinusitis</a:t>
            </a:r>
          </a:p>
        </p:txBody>
      </p:sp>
    </p:spTree>
  </p:cSld>
  <p:clrMapOvr>
    <a:masterClrMapping/>
  </p:clrMapOvr>
  <p:transition advTm="30554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Picture 6" descr="IMG_202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27138" y="2060575"/>
            <a:ext cx="7477126" cy="545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Rectangle 2"/>
          <p:cNvSpPr>
            <a:spLocks noChangeArrowheads="1"/>
          </p:cNvSpPr>
          <p:nvPr/>
        </p:nvSpPr>
        <p:spPr bwMode="auto">
          <a:xfrm>
            <a:off x="1971675" y="690564"/>
            <a:ext cx="5467350" cy="599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13" rIns="91425" bIns="45713">
            <a:spAutoFit/>
          </a:bodyPr>
          <a:lstStyle/>
          <a:p>
            <a:pPr algn="ctr"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Frontal sinus trephination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9777"/>
    </mc:Choice>
    <mc:Fallback>
      <p:transition spd="slow" advTm="9777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1004889" y="3109914"/>
            <a:ext cx="8535987" cy="3024187"/>
          </a:xfrm>
        </p:spPr>
        <p:txBody>
          <a:bodyPr lIns="90472" tIns="44442" rIns="90472" bIns="44442"/>
          <a:lstStyle/>
          <a:p>
            <a:pPr>
              <a:buSzPct val="50000"/>
              <a:buFont typeface="Monotype Sorts" charset="2"/>
              <a:buChar char=""/>
            </a:pPr>
            <a:r>
              <a:rPr lang="en-US" altLang="en-US" b="1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Inflammation of the </a:t>
            </a:r>
            <a:r>
              <a:rPr lang="en-US" altLang="en-US" b="1" u="none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Paranasal</a:t>
            </a:r>
            <a:r>
              <a:rPr lang="en-US" altLang="en-US" b="1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Sinuses lasting &gt; 3 months</a:t>
            </a:r>
          </a:p>
          <a:p>
            <a:pPr eaLnBrk="1" hangingPunct="1">
              <a:buFont typeface="Monotype Sorts" charset="2"/>
              <a:buNone/>
            </a:pPr>
            <a:endParaRPr lang="en-US" alt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Monotype Sorts" charset="2"/>
              <a:buNone/>
            </a:pPr>
            <a:endParaRPr lang="en-US" alt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3" pitchFamily="18" charset="2"/>
              <a:buNone/>
            </a:pPr>
            <a:endParaRPr lang="en-US" altLang="fa-IR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SzPct val="50000"/>
              <a:buFont typeface="Monotype Sorts" charset="2"/>
              <a:buNone/>
            </a:pPr>
            <a:endParaRPr lang="en-US" altLang="en-US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585789" y="346075"/>
            <a:ext cx="8201025" cy="1381125"/>
          </a:xfrm>
        </p:spPr>
        <p:txBody>
          <a:bodyPr lIns="90472" tIns="44442" rIns="90472" bIns="44442"/>
          <a:lstStyle/>
          <a:p>
            <a:r>
              <a:rPr lang="en-US" altLang="en-US" b="1" u="none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Definition</a:t>
            </a: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114" name="Picture 6" descr="IMG_202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01750" y="2168526"/>
            <a:ext cx="7327900" cy="534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1" name="Rectangle 2"/>
          <p:cNvSpPr>
            <a:spLocks noChangeArrowheads="1"/>
          </p:cNvSpPr>
          <p:nvPr/>
        </p:nvSpPr>
        <p:spPr bwMode="auto">
          <a:xfrm>
            <a:off x="1747838" y="690564"/>
            <a:ext cx="5467350" cy="599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13" rIns="91425" bIns="45713">
            <a:spAutoFit/>
          </a:bodyPr>
          <a:lstStyle/>
          <a:p>
            <a:pPr algn="ctr">
              <a:defRPr/>
            </a:pP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Osteoplastic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flap procedure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2698"/>
    </mc:Choice>
    <mc:Fallback>
      <p:transition spd="slow" advTm="12698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/>
        <p:txBody>
          <a:bodyPr lIns="90472" tIns="44442" rIns="90472" bIns="44442"/>
          <a:lstStyle/>
          <a:p>
            <a:pPr>
              <a:buSzPct val="50000"/>
              <a:buFont typeface="Monotype Sorts" charset="2"/>
              <a:buChar char="l"/>
            </a:pPr>
            <a:r>
              <a:rPr lang="en-US" altLang="fa-IR" b="1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Trans-nasal trans-</a:t>
            </a:r>
            <a:r>
              <a:rPr lang="en-US" altLang="fa-IR" b="1" u="none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septal</a:t>
            </a:r>
            <a:r>
              <a:rPr lang="en-US" altLang="fa-IR" b="1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approach</a:t>
            </a:r>
          </a:p>
          <a:p>
            <a:pPr>
              <a:buSzPct val="50000"/>
              <a:buFont typeface="Monotype Sorts" charset="2"/>
              <a:buChar char="l"/>
            </a:pPr>
            <a:r>
              <a:rPr lang="en-US" altLang="fa-IR" b="1" u="none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Sublabial</a:t>
            </a:r>
            <a:r>
              <a:rPr lang="en-US" altLang="fa-IR" b="1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trans-</a:t>
            </a:r>
            <a:r>
              <a:rPr lang="en-US" altLang="fa-IR" b="1" u="none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septal</a:t>
            </a:r>
            <a:r>
              <a:rPr lang="en-US" altLang="fa-IR" b="1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approach</a:t>
            </a:r>
          </a:p>
          <a:p>
            <a:pPr>
              <a:buSzPct val="50000"/>
              <a:buFont typeface="Monotype Sorts" charset="2"/>
              <a:buChar char="l"/>
            </a:pPr>
            <a:r>
              <a:rPr lang="en-US" altLang="fa-IR" b="1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External </a:t>
            </a:r>
            <a:r>
              <a:rPr lang="en-US" altLang="fa-IR" b="1" u="none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ethmoidectomy</a:t>
            </a:r>
            <a:r>
              <a:rPr lang="en-US" altLang="fa-IR" b="1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approach</a:t>
            </a:r>
          </a:p>
          <a:p>
            <a:pPr>
              <a:buSzPct val="50000"/>
              <a:buFont typeface="Monotype Sorts" charset="2"/>
              <a:buChar char="l"/>
            </a:pPr>
            <a:r>
              <a:rPr lang="en-US" altLang="fa-IR" b="1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FESS</a:t>
            </a:r>
          </a:p>
          <a:p>
            <a:pPr>
              <a:buSzPct val="50000"/>
              <a:buFont typeface="Monotype Sorts" charset="2"/>
              <a:buNone/>
            </a:pPr>
            <a:endParaRPr lang="en-US" altLang="fa-IR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3" pitchFamily="18" charset="2"/>
              <a:buNone/>
            </a:pPr>
            <a:endParaRPr lang="en-US" altLang="fa-IR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72" tIns="44442" rIns="90472" bIns="44442"/>
          <a:lstStyle/>
          <a:p>
            <a:r>
              <a:rPr lang="en-US" altLang="en-US" b="1" u="none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Sphenoid Sinusitis</a:t>
            </a:r>
          </a:p>
        </p:txBody>
      </p:sp>
    </p:spTree>
  </p:cSld>
  <p:clrMapOvr>
    <a:masterClrMapping/>
  </p:clrMapOvr>
  <p:transition advTm="16244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2" name="Picture 3" descr="images-image_popup-ww5r243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26062" y="306387"/>
            <a:ext cx="3192463" cy="2256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64" name="Rectangle 3"/>
          <p:cNvSpPr>
            <a:spLocks noGrp="1" noChangeArrowheads="1"/>
          </p:cNvSpPr>
          <p:nvPr>
            <p:ph idx="1"/>
          </p:nvPr>
        </p:nvSpPr>
        <p:spPr>
          <a:xfrm>
            <a:off x="484188" y="2246314"/>
            <a:ext cx="8805862" cy="5529261"/>
          </a:xfrm>
        </p:spPr>
        <p:txBody>
          <a:bodyPr lIns="90472" tIns="44442" rIns="90472" bIns="44442"/>
          <a:lstStyle/>
          <a:p>
            <a:pPr>
              <a:buSzPct val="50000"/>
              <a:buFont typeface="Monotype Sorts" charset="2"/>
              <a:buChar char="l"/>
            </a:pPr>
            <a:r>
              <a:rPr lang="en-US" altLang="fa-IR" b="1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Indications</a:t>
            </a:r>
            <a:endParaRPr lang="en-US" altLang="fa-I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SzPct val="50000"/>
              <a:buFont typeface="Monotype Sorts" charset="2"/>
              <a:buNone/>
            </a:pPr>
            <a:r>
              <a:rPr lang="en-US" altLang="fa-IR" sz="2800" b="1" dirty="0" smtClean="0">
                <a:latin typeface="Times New Roman" pitchFamily="18" charset="0"/>
                <a:cs typeface="Times New Roman" pitchFamily="18" charset="0"/>
              </a:rPr>
              <a:t>		- </a:t>
            </a:r>
            <a:r>
              <a:rPr lang="en-US" altLang="fa-IR" sz="2800" b="1" dirty="0" err="1" smtClean="0">
                <a:latin typeface="Times New Roman" pitchFamily="18" charset="0"/>
                <a:cs typeface="Times New Roman" pitchFamily="18" charset="0"/>
              </a:rPr>
              <a:t>Choronic</a:t>
            </a:r>
            <a:r>
              <a:rPr lang="en-US" altLang="fa-IR" sz="2800" b="1" dirty="0" smtClean="0">
                <a:latin typeface="Times New Roman" pitchFamily="18" charset="0"/>
                <a:cs typeface="Times New Roman" pitchFamily="18" charset="0"/>
              </a:rPr>
              <a:t> sinusitis refractory to treatment</a:t>
            </a:r>
          </a:p>
          <a:p>
            <a:pPr>
              <a:buSzPct val="50000"/>
              <a:buFont typeface="Monotype Sorts" charset="2"/>
              <a:buNone/>
            </a:pPr>
            <a:r>
              <a:rPr lang="en-US" altLang="fa-IR" sz="2800" b="1" dirty="0" smtClean="0">
                <a:latin typeface="Times New Roman" pitchFamily="18" charset="0"/>
                <a:cs typeface="Times New Roman" pitchFamily="18" charset="0"/>
              </a:rPr>
              <a:t>		- Nasal polyps</a:t>
            </a:r>
          </a:p>
          <a:p>
            <a:pPr>
              <a:buSzPct val="50000"/>
              <a:buFont typeface="Monotype Sorts" charset="2"/>
              <a:buNone/>
            </a:pPr>
            <a:r>
              <a:rPr lang="en-US" altLang="fa-IR" sz="2800" b="1" dirty="0" smtClean="0">
                <a:latin typeface="Times New Roman" pitchFamily="18" charset="0"/>
                <a:cs typeface="Times New Roman" pitchFamily="18" charset="0"/>
              </a:rPr>
              <a:t>		- Fungal sinusitis</a:t>
            </a:r>
          </a:p>
          <a:p>
            <a:pPr>
              <a:buSzPct val="50000"/>
              <a:buFont typeface="Monotype Sorts" charset="2"/>
              <a:buNone/>
            </a:pPr>
            <a:r>
              <a:rPr lang="en-US" altLang="fa-IR" sz="2800" b="1" dirty="0" smtClean="0">
                <a:latin typeface="Times New Roman" pitchFamily="18" charset="0"/>
                <a:cs typeface="Times New Roman" pitchFamily="18" charset="0"/>
              </a:rPr>
              <a:t>		- </a:t>
            </a:r>
            <a:r>
              <a:rPr lang="en-US" altLang="fa-IR" sz="2800" b="1" dirty="0" err="1" smtClean="0">
                <a:latin typeface="Times New Roman" pitchFamily="18" charset="0"/>
                <a:cs typeface="Times New Roman" pitchFamily="18" charset="0"/>
              </a:rPr>
              <a:t>Antro</a:t>
            </a:r>
            <a:r>
              <a:rPr lang="en-US" altLang="fa-I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fa-IR" sz="2800" b="1" dirty="0" err="1" smtClean="0">
                <a:latin typeface="Times New Roman" pitchFamily="18" charset="0"/>
                <a:cs typeface="Times New Roman" pitchFamily="18" charset="0"/>
              </a:rPr>
              <a:t>choanal</a:t>
            </a:r>
            <a:r>
              <a:rPr lang="en-US" altLang="fa-IR" sz="2800" b="1" dirty="0" smtClean="0">
                <a:latin typeface="Times New Roman" pitchFamily="18" charset="0"/>
                <a:cs typeface="Times New Roman" pitchFamily="18" charset="0"/>
              </a:rPr>
              <a:t> polyp</a:t>
            </a:r>
          </a:p>
          <a:p>
            <a:pPr>
              <a:buSzPct val="50000"/>
              <a:buFont typeface="Monotype Sorts" charset="2"/>
              <a:buNone/>
            </a:pPr>
            <a:r>
              <a:rPr lang="en-US" altLang="fa-IR" sz="2800" b="1" dirty="0" smtClean="0">
                <a:latin typeface="Times New Roman" pitchFamily="18" charset="0"/>
                <a:cs typeface="Times New Roman" pitchFamily="18" charset="0"/>
              </a:rPr>
              <a:t>		- </a:t>
            </a:r>
            <a:r>
              <a:rPr lang="en-US" altLang="fa-IR" sz="2800" b="1" dirty="0" err="1" smtClean="0">
                <a:latin typeface="Times New Roman" pitchFamily="18" charset="0"/>
                <a:cs typeface="Times New Roman" pitchFamily="18" charset="0"/>
              </a:rPr>
              <a:t>Fronto-ethmoidal</a:t>
            </a:r>
            <a:r>
              <a:rPr lang="en-US" altLang="fa-I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fa-IR" sz="2800" b="1" dirty="0" err="1" smtClean="0">
                <a:latin typeface="Times New Roman" pitchFamily="18" charset="0"/>
                <a:cs typeface="Times New Roman" pitchFamily="18" charset="0"/>
              </a:rPr>
              <a:t>mucocoele</a:t>
            </a:r>
            <a:endParaRPr lang="en-US" altLang="fa-I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SzPct val="50000"/>
              <a:buFont typeface="Monotype Sorts" charset="2"/>
              <a:buNone/>
            </a:pPr>
            <a:r>
              <a:rPr lang="en-US" altLang="fa-IR" sz="2800" b="1" dirty="0" smtClean="0">
                <a:latin typeface="Times New Roman" pitchFamily="18" charset="0"/>
                <a:cs typeface="Times New Roman" pitchFamily="18" charset="0"/>
              </a:rPr>
              <a:t>		- Repair of CSF leak</a:t>
            </a:r>
          </a:p>
          <a:p>
            <a:pPr>
              <a:buSzPct val="50000"/>
              <a:buFont typeface="Monotype Sorts" charset="2"/>
              <a:buNone/>
            </a:pPr>
            <a:r>
              <a:rPr lang="en-US" altLang="fa-IR" sz="2800" b="1" dirty="0" smtClean="0">
                <a:latin typeface="Times New Roman" pitchFamily="18" charset="0"/>
                <a:cs typeface="Times New Roman" pitchFamily="18" charset="0"/>
              </a:rPr>
              <a:t>		- DCR</a:t>
            </a:r>
          </a:p>
          <a:p>
            <a:pPr>
              <a:buSzPct val="50000"/>
              <a:buFont typeface="Monotype Sorts" charset="2"/>
              <a:buNone/>
            </a:pPr>
            <a:r>
              <a:rPr lang="en-US" altLang="fa-IR" sz="2800" b="1" dirty="0" smtClean="0">
                <a:latin typeface="Times New Roman" pitchFamily="18" charset="0"/>
                <a:cs typeface="Times New Roman" pitchFamily="18" charset="0"/>
              </a:rPr>
              <a:t>		- Orbital decompression</a:t>
            </a:r>
            <a:endParaRPr lang="en-US" altLang="fa-IR" b="1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SzPct val="50000"/>
              <a:buFont typeface="Monotype Sorts" charset="2"/>
              <a:buChar char="l"/>
            </a:pPr>
            <a:endParaRPr lang="en-US" altLang="fa-IR" b="1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SzPct val="50000"/>
              <a:buFont typeface="Monotype Sorts" charset="2"/>
              <a:buNone/>
            </a:pPr>
            <a:endParaRPr lang="en-US" altLang="fa-IR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3" pitchFamily="18" charset="2"/>
              <a:buNone/>
            </a:pPr>
            <a:endParaRPr lang="en-US" altLang="fa-IR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63" name="Rectangle 2"/>
          <p:cNvSpPr>
            <a:spLocks noGrp="1" noChangeArrowheads="1"/>
          </p:cNvSpPr>
          <p:nvPr>
            <p:ph type="title"/>
          </p:nvPr>
        </p:nvSpPr>
        <p:spPr>
          <a:xfrm>
            <a:off x="601663" y="306387"/>
            <a:ext cx="2971800" cy="1295929"/>
          </a:xfrm>
        </p:spPr>
        <p:txBody>
          <a:bodyPr lIns="90472" tIns="44442" rIns="90472" bIns="44442"/>
          <a:lstStyle/>
          <a:p>
            <a:r>
              <a:rPr lang="en-US" altLang="en-US" b="1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FESS</a:t>
            </a:r>
          </a:p>
        </p:txBody>
      </p:sp>
    </p:spTree>
  </p:cSld>
  <p:clrMapOvr>
    <a:masterClrMapping/>
  </p:clrMapOvr>
  <p:transition advTm="38781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>
          <a:xfrm>
            <a:off x="706439" y="2246313"/>
            <a:ext cx="8535987" cy="5270500"/>
          </a:xfrm>
        </p:spPr>
        <p:txBody>
          <a:bodyPr lIns="90472" tIns="44442" rIns="90472" bIns="44442"/>
          <a:lstStyle/>
          <a:p>
            <a:pPr>
              <a:buSzPct val="50000"/>
              <a:buFont typeface="Monotype Sorts" charset="2"/>
              <a:buChar char="l"/>
            </a:pPr>
            <a:r>
              <a:rPr lang="en-US" altLang="fa-IR" sz="2800" b="1" dirty="0" err="1" smtClean="0">
                <a:latin typeface="Times New Roman" pitchFamily="18" charset="0"/>
                <a:cs typeface="Times New Roman" pitchFamily="18" charset="0"/>
              </a:rPr>
              <a:t>Uncinectomy</a:t>
            </a:r>
            <a:r>
              <a:rPr lang="en-US" altLang="fa-I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fa-IR" sz="2800" b="1" dirty="0" err="1" smtClean="0">
                <a:latin typeface="Times New Roman" pitchFamily="18" charset="0"/>
                <a:cs typeface="Times New Roman" pitchFamily="18" charset="0"/>
              </a:rPr>
              <a:t>Infundibulotomy</a:t>
            </a:r>
            <a:r>
              <a:rPr lang="en-US" altLang="fa-IR" sz="28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SzPct val="50000"/>
              <a:buFont typeface="Monotype Sorts" charset="2"/>
              <a:buChar char="l"/>
            </a:pPr>
            <a:r>
              <a:rPr lang="en-US" altLang="fa-IR" sz="2800" b="1" dirty="0" err="1" smtClean="0">
                <a:latin typeface="Times New Roman" pitchFamily="18" charset="0"/>
                <a:cs typeface="Times New Roman" pitchFamily="18" charset="0"/>
              </a:rPr>
              <a:t>Bullectomy</a:t>
            </a:r>
            <a:r>
              <a:rPr lang="en-US" altLang="fa-IR" sz="2800" b="1" dirty="0" smtClean="0">
                <a:latin typeface="Times New Roman" pitchFamily="18" charset="0"/>
                <a:cs typeface="Times New Roman" pitchFamily="18" charset="0"/>
              </a:rPr>
              <a:t> &amp; Anterior </a:t>
            </a:r>
            <a:r>
              <a:rPr lang="en-US" altLang="fa-IR" sz="2800" b="1" dirty="0" err="1" smtClean="0">
                <a:latin typeface="Times New Roman" pitchFamily="18" charset="0"/>
                <a:cs typeface="Times New Roman" pitchFamily="18" charset="0"/>
              </a:rPr>
              <a:t>ethmoidectomy</a:t>
            </a:r>
            <a:endParaRPr lang="en-US" altLang="fa-I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SzPct val="50000"/>
              <a:buFont typeface="Monotype Sorts" charset="2"/>
              <a:buChar char="l"/>
            </a:pPr>
            <a:r>
              <a:rPr lang="en-US" altLang="fa-IR" sz="2800" b="1" dirty="0" smtClean="0">
                <a:latin typeface="Times New Roman" pitchFamily="18" charset="0"/>
                <a:cs typeface="Times New Roman" pitchFamily="18" charset="0"/>
              </a:rPr>
              <a:t>Middle </a:t>
            </a:r>
            <a:r>
              <a:rPr lang="en-US" altLang="fa-IR" sz="2800" b="1" dirty="0" err="1" smtClean="0">
                <a:latin typeface="Times New Roman" pitchFamily="18" charset="0"/>
                <a:cs typeface="Times New Roman" pitchFamily="18" charset="0"/>
              </a:rPr>
              <a:t>meatal</a:t>
            </a:r>
            <a:r>
              <a:rPr lang="en-US" altLang="fa-I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fa-IR" sz="2800" b="1" dirty="0" err="1" smtClean="0">
                <a:latin typeface="Times New Roman" pitchFamily="18" charset="0"/>
                <a:cs typeface="Times New Roman" pitchFamily="18" charset="0"/>
              </a:rPr>
              <a:t>antrostomy</a:t>
            </a:r>
            <a:endParaRPr lang="en-US" altLang="fa-I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SzPct val="50000"/>
              <a:buFont typeface="Monotype Sorts" charset="2"/>
              <a:buChar char="l"/>
            </a:pPr>
            <a:r>
              <a:rPr lang="en-US" altLang="fa-IR" sz="2800" b="1" dirty="0" smtClean="0">
                <a:latin typeface="Times New Roman" pitchFamily="18" charset="0"/>
                <a:cs typeface="Times New Roman" pitchFamily="18" charset="0"/>
              </a:rPr>
              <a:t>Perforation of basal lamella</a:t>
            </a:r>
          </a:p>
          <a:p>
            <a:pPr>
              <a:buSzPct val="50000"/>
              <a:buFont typeface="Monotype Sorts" charset="2"/>
              <a:buChar char="l"/>
            </a:pPr>
            <a:r>
              <a:rPr lang="en-US" altLang="fa-IR" sz="2800" b="1" dirty="0" smtClean="0">
                <a:latin typeface="Times New Roman" pitchFamily="18" charset="0"/>
                <a:cs typeface="Times New Roman" pitchFamily="18" charset="0"/>
              </a:rPr>
              <a:t>Posterior </a:t>
            </a:r>
            <a:r>
              <a:rPr lang="en-US" altLang="fa-IR" sz="2800" b="1" dirty="0" err="1" smtClean="0">
                <a:latin typeface="Times New Roman" pitchFamily="18" charset="0"/>
                <a:cs typeface="Times New Roman" pitchFamily="18" charset="0"/>
              </a:rPr>
              <a:t>ethmoidectomy</a:t>
            </a:r>
            <a:endParaRPr lang="en-US" altLang="fa-I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SzPct val="50000"/>
              <a:buFont typeface="Monotype Sorts" charset="2"/>
              <a:buChar char="l"/>
            </a:pPr>
            <a:r>
              <a:rPr lang="en-US" altLang="fa-IR" sz="2800" b="1" dirty="0" smtClean="0">
                <a:latin typeface="Times New Roman" pitchFamily="18" charset="0"/>
                <a:cs typeface="Times New Roman" pitchFamily="18" charset="0"/>
              </a:rPr>
              <a:t>Sphenoid sinus exploration</a:t>
            </a:r>
          </a:p>
          <a:p>
            <a:pPr>
              <a:buSzPct val="50000"/>
              <a:buFont typeface="Monotype Sorts" charset="2"/>
              <a:buChar char="l"/>
            </a:pPr>
            <a:r>
              <a:rPr lang="en-US" altLang="fa-IR" sz="2800" b="1" dirty="0" smtClean="0">
                <a:latin typeface="Times New Roman" pitchFamily="18" charset="0"/>
                <a:cs typeface="Times New Roman" pitchFamily="18" charset="0"/>
              </a:rPr>
              <a:t>Skull base disease clearance</a:t>
            </a:r>
          </a:p>
          <a:p>
            <a:pPr>
              <a:buSzPct val="50000"/>
              <a:buFont typeface="Monotype Sorts" charset="2"/>
              <a:buChar char="l"/>
            </a:pPr>
            <a:r>
              <a:rPr lang="en-US" altLang="fa-IR" sz="2800" b="1" dirty="0" smtClean="0">
                <a:latin typeface="Times New Roman" pitchFamily="18" charset="0"/>
                <a:cs typeface="Times New Roman" pitchFamily="18" charset="0"/>
              </a:rPr>
              <a:t>Frontal recess exploration</a:t>
            </a:r>
          </a:p>
          <a:p>
            <a:pPr>
              <a:buSzPct val="50000"/>
              <a:buFont typeface="Monotype Sorts" charset="2"/>
              <a:buChar char="l"/>
            </a:pPr>
            <a:endParaRPr lang="en-US" altLang="fa-IR" b="1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SzPct val="50000"/>
              <a:buFont typeface="Monotype Sorts" charset="2"/>
              <a:buNone/>
            </a:pPr>
            <a:endParaRPr lang="en-US" altLang="fa-IR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3" pitchFamily="18" charset="2"/>
              <a:buNone/>
            </a:pPr>
            <a:endParaRPr lang="en-US" altLang="fa-IR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19114"/>
            <a:ext cx="10042525" cy="1295400"/>
          </a:xfrm>
        </p:spPr>
        <p:txBody>
          <a:bodyPr lIns="90472" tIns="44442" rIns="90472" bIns="44442"/>
          <a:lstStyle/>
          <a:p>
            <a:r>
              <a:rPr lang="en-US" altLang="en-US" b="1" u="none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Functional Endoscopic Sinus Surgery</a:t>
            </a:r>
          </a:p>
        </p:txBody>
      </p:sp>
    </p:spTree>
  </p:cSld>
  <p:clrMapOvr>
    <a:masterClrMapping/>
  </p:clrMapOvr>
  <p:transition advTm="14637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930275" y="2073275"/>
            <a:ext cx="8535988" cy="5702300"/>
          </a:xfrm>
        </p:spPr>
        <p:txBody>
          <a:bodyPr lIns="90472" tIns="44442" rIns="90472" bIns="44442"/>
          <a:lstStyle/>
          <a:p>
            <a:pPr lvl="1">
              <a:buClr>
                <a:srgbClr val="777777"/>
              </a:buClr>
              <a:buSzPct val="50000"/>
              <a:buNone/>
            </a:pPr>
            <a:r>
              <a:rPr lang="en-US" altLang="en-US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Anatomical variations</a:t>
            </a:r>
          </a:p>
          <a:p>
            <a:pPr lvl="2">
              <a:buClr>
                <a:srgbClr val="333333"/>
              </a:buClr>
              <a:buSzPct val="35000"/>
              <a:buNone/>
            </a:pPr>
            <a:r>
              <a:rPr lang="en-US" altLang="en-US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Deviated Nasal Septum</a:t>
            </a:r>
          </a:p>
          <a:p>
            <a:pPr lvl="2">
              <a:buClr>
                <a:srgbClr val="333333"/>
              </a:buClr>
              <a:buSzPct val="35000"/>
              <a:buNone/>
            </a:pPr>
            <a:r>
              <a:rPr lang="en-US" altLang="en-US" u="none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Concha</a:t>
            </a:r>
            <a:r>
              <a:rPr lang="en-US" altLang="en-US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u="none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Bullosa</a:t>
            </a:r>
            <a:endParaRPr lang="en-US" altLang="en-US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buClr>
                <a:srgbClr val="333333"/>
              </a:buClr>
              <a:buSzPct val="35000"/>
              <a:buNone/>
            </a:pPr>
            <a:r>
              <a:rPr lang="en-US" altLang="en-US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Bulla </a:t>
            </a:r>
            <a:r>
              <a:rPr lang="en-US" altLang="en-US" u="none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Ethmoidalis</a:t>
            </a:r>
            <a:endParaRPr lang="en-US" altLang="en-US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buClr>
                <a:srgbClr val="333333"/>
              </a:buClr>
              <a:buSzPct val="35000"/>
              <a:buNone/>
            </a:pPr>
            <a:endParaRPr lang="en-US" alt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buClr>
                <a:srgbClr val="333333"/>
              </a:buClr>
              <a:buSzPct val="35000"/>
              <a:buNone/>
            </a:pPr>
            <a:endParaRPr lang="en-US" altLang="en-US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Clr>
                <a:srgbClr val="777777"/>
              </a:buClr>
              <a:buSzPct val="50000"/>
              <a:buNone/>
            </a:pPr>
            <a:r>
              <a:rPr lang="en-US" altLang="en-US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Underlying diseases</a:t>
            </a:r>
          </a:p>
          <a:p>
            <a:pPr lvl="2">
              <a:buClr>
                <a:srgbClr val="333333"/>
              </a:buClr>
              <a:buSzPct val="35000"/>
              <a:buNone/>
            </a:pPr>
            <a:r>
              <a:rPr lang="en-US" altLang="en-US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Cystic Fibrosis</a:t>
            </a:r>
          </a:p>
          <a:p>
            <a:pPr lvl="2">
              <a:buClr>
                <a:srgbClr val="333333"/>
              </a:buClr>
              <a:buSzPct val="35000"/>
              <a:buNone/>
            </a:pPr>
            <a:r>
              <a:rPr lang="en-US" altLang="en-US" u="none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Ciliary</a:t>
            </a:r>
            <a:r>
              <a:rPr lang="en-US" altLang="en-US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u="none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Dyskinesia</a:t>
            </a:r>
            <a:endParaRPr lang="en-US" altLang="en-US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buClr>
                <a:srgbClr val="333333"/>
              </a:buClr>
              <a:buSzPct val="35000"/>
              <a:buNone/>
            </a:pPr>
            <a:r>
              <a:rPr lang="en-US" altLang="en-US" u="none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Immuno</a:t>
            </a:r>
            <a:r>
              <a:rPr lang="en-US" altLang="en-US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-deficiency</a:t>
            </a:r>
          </a:p>
          <a:p>
            <a:pPr lvl="2">
              <a:buClr>
                <a:srgbClr val="333333"/>
              </a:buClr>
              <a:buSzPct val="35000"/>
              <a:buNone/>
            </a:pPr>
            <a:r>
              <a:rPr lang="en-US" altLang="en-US" u="none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Granulomatous</a:t>
            </a:r>
            <a:r>
              <a:rPr lang="en-US" altLang="en-US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diseases (</a:t>
            </a:r>
            <a:r>
              <a:rPr lang="en-US" altLang="en-US" u="none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wegner</a:t>
            </a:r>
            <a:r>
              <a:rPr lang="en-US" altLang="en-US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836613" y="346076"/>
            <a:ext cx="8870950" cy="1295400"/>
          </a:xfrm>
        </p:spPr>
        <p:txBody>
          <a:bodyPr lIns="90472" tIns="44442" rIns="90472" bIns="44442"/>
          <a:lstStyle/>
          <a:p>
            <a:r>
              <a:rPr lang="en-US" altLang="en-US" b="1" u="none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Etiology</a:t>
            </a:r>
          </a:p>
        </p:txBody>
      </p:sp>
    </p:spTree>
  </p:cSld>
  <p:clrMapOvr>
    <a:masterClrMapping/>
  </p:clrMapOvr>
  <p:transition advTm="14266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920750" y="2765425"/>
            <a:ext cx="8535988" cy="4319588"/>
          </a:xfrm>
        </p:spPr>
        <p:txBody>
          <a:bodyPr lIns="90472" tIns="44442" rIns="90472" bIns="44442"/>
          <a:lstStyle/>
          <a:p>
            <a:pPr>
              <a:buSzPct val="50000"/>
              <a:buFont typeface="Monotype Sorts" charset="2"/>
              <a:buChar char=""/>
            </a:pPr>
            <a:r>
              <a:rPr lang="en-US" altLang="en-US" b="1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Anaerobes</a:t>
            </a:r>
          </a:p>
          <a:p>
            <a:pPr>
              <a:buSzPct val="50000"/>
              <a:buFont typeface="Monotype Sorts" charset="2"/>
              <a:buChar char=""/>
            </a:pPr>
            <a:r>
              <a:rPr lang="en-US" altLang="en-US" b="1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Staphylococcus </a:t>
            </a:r>
            <a:r>
              <a:rPr lang="en-US" altLang="en-US" b="1" u="none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aureus</a:t>
            </a:r>
            <a:endParaRPr lang="en-US" altLang="en-US" b="1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SzPct val="50000"/>
              <a:buFont typeface="Monotype Sorts" charset="2"/>
              <a:buChar char=""/>
            </a:pPr>
            <a:r>
              <a:rPr lang="en-US" altLang="en-US" b="1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Streptococcus</a:t>
            </a:r>
          </a:p>
          <a:p>
            <a:pPr>
              <a:buSzPct val="50000"/>
              <a:buFont typeface="Monotype Sorts" charset="2"/>
              <a:buChar char=""/>
            </a:pPr>
            <a:r>
              <a:rPr lang="en-US" altLang="en-US" b="1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H. </a:t>
            </a:r>
            <a:r>
              <a:rPr lang="en-US" altLang="en-US" b="1" u="none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Influenzae</a:t>
            </a:r>
            <a:endParaRPr lang="en-US" altLang="en-US" b="1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SzPct val="50000"/>
              <a:buFont typeface="Monotype Sorts" charset="2"/>
              <a:buChar char=""/>
            </a:pPr>
            <a:r>
              <a:rPr lang="en-US" altLang="en-US" b="1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M. </a:t>
            </a:r>
            <a:r>
              <a:rPr lang="en-US" altLang="en-US" b="1" u="none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catarrhalis</a:t>
            </a:r>
            <a:endParaRPr lang="en-US" altLang="fa-IR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585789" y="258763"/>
            <a:ext cx="8535987" cy="1555750"/>
          </a:xfrm>
        </p:spPr>
        <p:txBody>
          <a:bodyPr lIns="90472" tIns="44442" rIns="90472" bIns="44442"/>
          <a:lstStyle/>
          <a:p>
            <a:r>
              <a:rPr lang="en-US" altLang="en-US" sz="4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Microbiology</a:t>
            </a:r>
          </a:p>
        </p:txBody>
      </p:sp>
    </p:spTree>
  </p:cSld>
  <p:clrMapOvr>
    <a:masterClrMapping/>
  </p:clrMapOvr>
  <p:transition advTm="18618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752476" y="2911475"/>
            <a:ext cx="8537575" cy="3481388"/>
          </a:xfrm>
        </p:spPr>
        <p:txBody>
          <a:bodyPr lIns="90472" tIns="44442" rIns="90472" bIns="44442"/>
          <a:lstStyle/>
          <a:p>
            <a:pPr marL="636521" indent="-514350">
              <a:buSzPct val="50000"/>
              <a:buFont typeface="+mj-lt"/>
              <a:buAutoNum type="arabicPeriod"/>
            </a:pPr>
            <a:r>
              <a:rPr lang="en-US" altLang="en-US" b="1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Obstruction of </a:t>
            </a:r>
            <a:r>
              <a:rPr lang="en-US" altLang="en-US" b="1" u="none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Osteomeatal</a:t>
            </a:r>
            <a:r>
              <a:rPr lang="en-US" altLang="en-US" b="1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complex region</a:t>
            </a:r>
          </a:p>
          <a:p>
            <a:pPr marL="636521" indent="-514350">
              <a:buSzPct val="50000"/>
              <a:buFont typeface="+mj-lt"/>
              <a:buAutoNum type="arabicPeriod"/>
            </a:pPr>
            <a:r>
              <a:rPr lang="en-US" altLang="en-US" b="1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Impaired </a:t>
            </a:r>
            <a:r>
              <a:rPr lang="en-US" altLang="en-US" b="1" u="none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mucociliary</a:t>
            </a:r>
            <a:r>
              <a:rPr lang="en-US" altLang="en-US" b="1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clearance</a:t>
            </a:r>
          </a:p>
          <a:p>
            <a:pPr>
              <a:buSzPct val="50000"/>
              <a:buFont typeface="Monotype Sorts" charset="2"/>
              <a:buChar char=""/>
            </a:pPr>
            <a:endParaRPr lang="en-US" alt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SzPct val="50000"/>
              <a:buFont typeface="Monotype Sorts" charset="2"/>
              <a:buChar char=""/>
            </a:pPr>
            <a:endParaRPr lang="en-US" altLang="en-US" b="1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SzPct val="50000"/>
              <a:buFont typeface="Monotype Sorts" charset="2"/>
              <a:buChar char=""/>
            </a:pPr>
            <a:r>
              <a:rPr lang="en-US" altLang="en-US" b="1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Stagnation &amp; pooling of secretions</a:t>
            </a:r>
          </a:p>
          <a:p>
            <a:pPr>
              <a:buSzPct val="50000"/>
              <a:buFont typeface="Monotype Sorts" charset="2"/>
              <a:buChar char=""/>
            </a:pPr>
            <a:r>
              <a:rPr lang="en-US" altLang="en-US" b="1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Infection </a:t>
            </a:r>
            <a:r>
              <a:rPr lang="en-US" altLang="en-US" b="1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 Vicious cycle</a:t>
            </a:r>
            <a:endParaRPr lang="en-US" altLang="en-US" b="1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72" tIns="44442" rIns="90472" bIns="44442"/>
          <a:lstStyle/>
          <a:p>
            <a:r>
              <a:rPr lang="en-US" altLang="en-US" b="1" u="none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Pathophysiology</a:t>
            </a:r>
          </a:p>
        </p:txBody>
      </p:sp>
    </p:spTree>
  </p:cSld>
  <p:clrMapOvr>
    <a:masterClrMapping/>
  </p:clrMapOvr>
  <p:transition advTm="27804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/>
        <p:txBody>
          <a:bodyPr lIns="90472" tIns="44442" rIns="90472" bIns="44442"/>
          <a:lstStyle/>
          <a:p>
            <a:pPr>
              <a:buSzPct val="50000"/>
              <a:buFont typeface="Monotype Sorts" charset="2"/>
              <a:buChar char="l"/>
            </a:pPr>
            <a:r>
              <a:rPr lang="en-US" altLang="en-US" b="1" u="none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Chronic nasal obstruction</a:t>
            </a:r>
          </a:p>
          <a:p>
            <a:pPr>
              <a:buSzPct val="50000"/>
              <a:buFont typeface="Monotype Sorts" charset="2"/>
              <a:buChar char="l"/>
            </a:pPr>
            <a:r>
              <a:rPr lang="en-US" altLang="en-US" b="1" u="none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Purulent post nasal discharge</a:t>
            </a:r>
          </a:p>
          <a:p>
            <a:pPr>
              <a:buSzPct val="50000"/>
              <a:buFont typeface="Monotype Sorts" charset="2"/>
              <a:buChar char="l"/>
            </a:pPr>
            <a:r>
              <a:rPr lang="en-US" altLang="fa-IR" b="1" u="none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Pain over sinuses/ Headache</a:t>
            </a:r>
          </a:p>
          <a:p>
            <a:pPr>
              <a:buSzPct val="50000"/>
              <a:buFont typeface="Monotype Sorts" charset="2"/>
              <a:buChar char="l"/>
            </a:pPr>
            <a:r>
              <a:rPr lang="en-US" altLang="fa-IR" b="1" u="none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Halitosis</a:t>
            </a:r>
          </a:p>
          <a:p>
            <a:pPr>
              <a:buSzPct val="50000"/>
              <a:buFont typeface="Monotype Sorts" charset="2"/>
              <a:buChar char="l"/>
            </a:pPr>
            <a:r>
              <a:rPr lang="en-US" altLang="fa-IR" b="1" u="none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Chronic cough</a:t>
            </a:r>
          </a:p>
          <a:p>
            <a:pPr>
              <a:buSzPct val="50000"/>
              <a:buFont typeface="Monotype Sorts" charset="2"/>
              <a:buNone/>
            </a:pPr>
            <a:endParaRPr lang="en-US" altLang="fa-IR" u="none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3" pitchFamily="18" charset="2"/>
              <a:buNone/>
            </a:pPr>
            <a:endParaRPr lang="en-US" altLang="fa-IR" u="none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72" tIns="44442" rIns="90472" bIns="44442"/>
          <a:lstStyle/>
          <a:p>
            <a:r>
              <a:rPr lang="en-US" altLang="en-US" b="1" u="none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Symptoms</a:t>
            </a:r>
          </a:p>
        </p:txBody>
      </p:sp>
    </p:spTree>
  </p:cSld>
  <p:clrMapOvr>
    <a:masterClrMapping/>
  </p:clrMapOvr>
  <p:transition advTm="6419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>
          <a:xfrm>
            <a:off x="752476" y="2911476"/>
            <a:ext cx="8537575" cy="3249613"/>
          </a:xfrm>
        </p:spPr>
        <p:txBody>
          <a:bodyPr lIns="90472" tIns="44442" rIns="90472" bIns="44442"/>
          <a:lstStyle/>
          <a:p>
            <a:pPr>
              <a:buSzPct val="50000"/>
              <a:buFont typeface="Monotype Sorts" charset="2"/>
              <a:buChar char=""/>
            </a:pPr>
            <a:r>
              <a:rPr lang="en-US" altLang="en-US" b="1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X-ray PNS</a:t>
            </a:r>
          </a:p>
          <a:p>
            <a:pPr>
              <a:buSzPct val="50000"/>
              <a:buFont typeface="Monotype Sorts" charset="2"/>
              <a:buChar char=""/>
            </a:pPr>
            <a:r>
              <a:rPr lang="en-US" altLang="en-US" b="1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CT Scan PNS</a:t>
            </a:r>
          </a:p>
          <a:p>
            <a:pPr>
              <a:buSzPct val="50000"/>
              <a:buFont typeface="Monotype Sorts" charset="2"/>
              <a:buChar char=""/>
            </a:pPr>
            <a:r>
              <a:rPr lang="en-US" altLang="en-US" b="1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Sinus </a:t>
            </a:r>
            <a:r>
              <a:rPr lang="en-US" altLang="en-US" b="1" u="none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lavage</a:t>
            </a:r>
            <a:endParaRPr lang="en-US" altLang="en-US" b="1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SzPct val="50000"/>
              <a:buFont typeface="Monotype Sorts" charset="2"/>
              <a:buChar char=""/>
            </a:pPr>
            <a:r>
              <a:rPr lang="en-US" altLang="en-US" b="1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Sinus aspirate/ Pus swab for C/S</a:t>
            </a:r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72" tIns="44442" rIns="90472" bIns="44442"/>
          <a:lstStyle/>
          <a:p>
            <a:r>
              <a:rPr lang="en-US" altLang="en-US" b="1" u="none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Investigations</a:t>
            </a:r>
          </a:p>
        </p:txBody>
      </p:sp>
    </p:spTree>
  </p:cSld>
  <p:clrMapOvr>
    <a:masterClrMapping/>
  </p:clrMapOvr>
  <p:transition advTm="53688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930276" y="1900238"/>
            <a:ext cx="8702675" cy="5875337"/>
          </a:xfrm>
        </p:spPr>
        <p:txBody>
          <a:bodyPr lIns="90472" tIns="44442" rIns="90472" bIns="44442"/>
          <a:lstStyle/>
          <a:p>
            <a:pPr>
              <a:buSzPct val="50000"/>
              <a:buFont typeface="Monotype Sorts" charset="2"/>
              <a:buChar char=""/>
              <a:defRPr/>
            </a:pPr>
            <a:r>
              <a:rPr lang="en-US" altLang="en-US" b="1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Antibiotics – 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Ciprofloxacin,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Augmentin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Clarithromycin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Cefuroxime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Clindamycin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Metronidazole</a:t>
            </a:r>
            <a:endParaRPr lang="en-US" alt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SzPct val="50000"/>
              <a:buFont typeface="Monotype Sorts" charset="2"/>
              <a:buChar char=""/>
              <a:defRPr/>
            </a:pPr>
            <a:r>
              <a:rPr lang="en-US" altLang="en-US" b="1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Decongestants</a:t>
            </a:r>
          </a:p>
          <a:p>
            <a:pPr>
              <a:buSzPct val="50000"/>
              <a:buFont typeface="Monotype Sorts" charset="2"/>
              <a:buChar char=""/>
              <a:defRPr/>
            </a:pPr>
            <a:r>
              <a:rPr lang="en-US" altLang="en-US" b="1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Antihistamines </a:t>
            </a:r>
          </a:p>
          <a:p>
            <a:pPr>
              <a:buSzPct val="50000"/>
              <a:buFont typeface="Monotype Sorts" charset="2"/>
              <a:buChar char=""/>
              <a:defRPr/>
            </a:pPr>
            <a:r>
              <a:rPr lang="en-US" altLang="en-US" b="1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Steroid Nasal Drops/ Sprays</a:t>
            </a:r>
          </a:p>
          <a:p>
            <a:pPr>
              <a:buSzPct val="50000"/>
              <a:buFont typeface="Monotype Sorts" charset="2"/>
              <a:buChar char=""/>
              <a:defRPr/>
            </a:pPr>
            <a:r>
              <a:rPr lang="en-US" altLang="en-US" b="1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Surgery- 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To provide drainage &amp; ventilation</a:t>
            </a:r>
            <a:endParaRPr lang="en-US" altLang="en-US" b="1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781050" y="173038"/>
            <a:ext cx="8034338" cy="1295400"/>
          </a:xfrm>
        </p:spPr>
        <p:txBody>
          <a:bodyPr lIns="90472" tIns="44442" rIns="90472" bIns="44442"/>
          <a:lstStyle/>
          <a:p>
            <a:r>
              <a:rPr lang="en-US" altLang="en-US" b="1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Treatment</a:t>
            </a:r>
            <a:r>
              <a:rPr lang="en-US" altLang="en-US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advTm="48568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71575" y="1555750"/>
            <a:ext cx="8535988" cy="1295400"/>
          </a:xfrm>
        </p:spPr>
        <p:txBody>
          <a:bodyPr>
            <a:normAutofit fontScale="90000"/>
          </a:bodyPr>
          <a:lstStyle/>
          <a:p>
            <a:r>
              <a:rPr lang="en-US" alt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Operative procedures on Sinuses</a:t>
            </a:r>
            <a:endParaRPr lang="en-US" altLang="en-US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3225" y="4578350"/>
            <a:ext cx="7031038" cy="1987549"/>
          </a:xfrm>
        </p:spPr>
        <p:txBody>
          <a:bodyPr/>
          <a:lstStyle/>
          <a:p>
            <a:endParaRPr lang="en-US" altLang="en-US" b="1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2057"/>
    </mc:Choice>
    <mc:Fallback>
      <p:transition spd="slow" advTm="2057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84</TotalTime>
  <Words>248</Words>
  <Application>Microsoft Office PowerPoint</Application>
  <PresentationFormat>Custom</PresentationFormat>
  <Paragraphs>115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Concourse</vt:lpstr>
      <vt:lpstr>Chronic Sinusitis</vt:lpstr>
      <vt:lpstr>Definition</vt:lpstr>
      <vt:lpstr>Etiology</vt:lpstr>
      <vt:lpstr>Microbiology</vt:lpstr>
      <vt:lpstr>Pathophysiology</vt:lpstr>
      <vt:lpstr>Symptoms</vt:lpstr>
      <vt:lpstr>Investigations</vt:lpstr>
      <vt:lpstr>Treatment </vt:lpstr>
      <vt:lpstr>Operative procedures on Sinuses</vt:lpstr>
      <vt:lpstr>Maxillary Sinusitis</vt:lpstr>
      <vt:lpstr>Caldwell-Luc’s Surgery</vt:lpstr>
      <vt:lpstr>Slide 12</vt:lpstr>
      <vt:lpstr>Slide 13</vt:lpstr>
      <vt:lpstr>Ethmoid Sinusitis</vt:lpstr>
      <vt:lpstr>Slide 15</vt:lpstr>
      <vt:lpstr>Slide 16</vt:lpstr>
      <vt:lpstr>Slide 17</vt:lpstr>
      <vt:lpstr>Frontal Sinusitis</vt:lpstr>
      <vt:lpstr>Slide 19</vt:lpstr>
      <vt:lpstr>Slide 20</vt:lpstr>
      <vt:lpstr>Sphenoid Sinusitis</vt:lpstr>
      <vt:lpstr>FESS</vt:lpstr>
      <vt:lpstr>Functional Endoscopic Sinus Surgery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dr_azimi</dc:creator>
  <cp:lastModifiedBy>dr_azimi</cp:lastModifiedBy>
  <cp:revision>30</cp:revision>
  <cp:lastPrinted>2017-04-18T08:36:40Z</cp:lastPrinted>
  <dcterms:created xsi:type="dcterms:W3CDTF">2023-10-10T11:49:13Z</dcterms:created>
  <dcterms:modified xsi:type="dcterms:W3CDTF">2023-10-26T15:21:09Z</dcterms:modified>
</cp:coreProperties>
</file>