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</p:sldMasterIdLst>
  <p:notesMasterIdLst>
    <p:notesMasterId r:id="rId29"/>
  </p:notesMasterIdLst>
  <p:sldIdLst>
    <p:sldId id="256" r:id="rId2"/>
    <p:sldId id="257" r:id="rId3"/>
    <p:sldId id="258" r:id="rId4"/>
    <p:sldId id="300" r:id="rId5"/>
    <p:sldId id="259" r:id="rId6"/>
    <p:sldId id="27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64" r:id="rId15"/>
    <p:sldId id="260" r:id="rId16"/>
    <p:sldId id="261" r:id="rId17"/>
    <p:sldId id="286" r:id="rId18"/>
    <p:sldId id="268" r:id="rId19"/>
    <p:sldId id="287" r:id="rId20"/>
    <p:sldId id="288" r:id="rId21"/>
    <p:sldId id="299" r:id="rId22"/>
    <p:sldId id="289" r:id="rId23"/>
    <p:sldId id="301" r:id="rId24"/>
    <p:sldId id="290" r:id="rId25"/>
    <p:sldId id="262" r:id="rId26"/>
    <p:sldId id="263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00CC"/>
    <a:srgbClr val="9933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34" autoAdjust="0"/>
  </p:normalViewPr>
  <p:slideViewPr>
    <p:cSldViewPr>
      <p:cViewPr varScale="1">
        <p:scale>
          <a:sx n="46" d="100"/>
          <a:sy n="46" d="100"/>
        </p:scale>
        <p:origin x="-100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9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37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 alt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C20E60-2C70-4561-AD30-5097641C211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E97D36-935A-480D-9825-FD6DA28AC6E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7A1F68-8751-43B4-BA7C-B7C972C69FFA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33600"/>
            <a:ext cx="34671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2133600"/>
            <a:ext cx="3467100" cy="3352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fa-IR" noProof="0" smtClean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a-IR"/>
              <a:t>4/99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a-IR"/>
              <a:t>Raza M. Jafri, FRCS</a:t>
            </a:r>
          </a:p>
          <a:p>
            <a:pPr>
              <a:defRPr/>
            </a:pPr>
            <a:r>
              <a:rPr lang="en-US" altLang="fa-IR"/>
              <a:t>docraza@khi.comsats.net.pk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43E0-1328-4371-893B-3585392B4774}" type="slidenum">
              <a:rPr lang="en-US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40969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FA6003-ED18-4398-B520-164AC2E8AF3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EF6C1-CB7D-4F20-9098-E88314036DAC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7F81F-9E60-427F-BEDC-1A69B6D5D34B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17C500-1C9B-41C0-A924-60FA9711140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BBC05-BFD2-4741-9328-A30BD95CBBCD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2F75D5-649E-4997-B102-99A53A918E33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6D13F-B281-4E31-B5FB-7F93DC338BD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CF9E57-3842-4933-B6C1-AAA5F6F2F04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fa-IR" smtClean="0"/>
              <a:t>4/99</a:t>
            </a:r>
            <a:endParaRPr lang="en-US" alt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fa-IR" smtClean="0"/>
              <a:t>Raza M. Jafri, FRCS</a:t>
            </a:r>
          </a:p>
          <a:p>
            <a:pPr>
              <a:defRPr/>
            </a:pPr>
            <a:r>
              <a:rPr lang="en-US" altLang="fa-IR" smtClean="0"/>
              <a:t>docraza@khi.comsats.net.pk</a:t>
            </a:r>
            <a:endParaRPr lang="en-US" alt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C6A3B97-1145-4E44-A299-867C4160ED4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838200"/>
            <a:ext cx="7086600" cy="914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fa-IR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EPISTAXIS</a:t>
            </a:r>
          </a:p>
        </p:txBody>
      </p:sp>
      <p:sp>
        <p:nvSpPr>
          <p:cNvPr id="3" name="Subtitle 3"/>
          <p:cNvSpPr>
            <a:spLocks noGrp="1"/>
          </p:cNvSpPr>
          <p:nvPr/>
        </p:nvSpPr>
        <p:spPr>
          <a:xfrm>
            <a:off x="990600" y="4343400"/>
            <a:ext cx="6253170" cy="124279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dirty="0" err="1" smtClean="0"/>
              <a:t>Dr.smr.Azimi</a:t>
            </a:r>
            <a:endParaRPr lang="en-US" dirty="0" smtClean="0"/>
          </a:p>
          <a:p>
            <a:pPr algn="l"/>
            <a:r>
              <a:rPr lang="en-US" dirty="0" err="1" smtClean="0"/>
              <a:t>Otorhinolaryngologist</a:t>
            </a:r>
            <a:endParaRPr lang="en-US" dirty="0" smtClean="0"/>
          </a:p>
          <a:p>
            <a:pPr algn="l"/>
            <a:r>
              <a:rPr lang="en-US" dirty="0" smtClean="0"/>
              <a:t>Fellowship of </a:t>
            </a:r>
            <a:r>
              <a:rPr lang="en-US" dirty="0" err="1" smtClean="0"/>
              <a:t>rhinology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04"/>
    </mc:Choice>
    <mc:Fallback>
      <p:transition spd="slow" advTm="114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086600" cy="33528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fa-IR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[3]</a:t>
            </a:r>
            <a:r>
              <a:rPr lang="en-US" altLang="fa-IR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sz="4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Idiopathic:</a:t>
            </a:r>
            <a:endParaRPr lang="en-US" altLang="fa-IR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Wegner's 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granulomatosis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Osler-Weber-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Rendau's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syn., </a:t>
            </a: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atrophic rhinitis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971AF-3A53-4884-A2F8-C396323E1461}" type="slidenum">
              <a:rPr lang="en-US" altLang="fa-IR" sz="1400" u="none" smtClean="0"/>
              <a:pPr/>
              <a:t>10</a:t>
            </a:fld>
            <a:endParaRPr lang="en-US" altLang="fa-IR" sz="1400" u="none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813" y="9144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sz="5400" b="1" smtClean="0">
                <a:latin typeface="Times New Roman" pitchFamily="18" charset="0"/>
                <a:cs typeface="Times New Roman" pitchFamily="18" charset="0"/>
              </a:rPr>
              <a:t>LOCAL CAUSES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407"/>
    </mc:Choice>
    <mc:Fallback>
      <p:transition spd="slow" advTm="134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b="1" u="sng" smtClean="0">
                <a:latin typeface="Times New Roman" pitchFamily="18" charset="0"/>
                <a:cs typeface="Times New Roman" pitchFamily="18" charset="0"/>
              </a:rPr>
              <a:t>LOCAL CAUSES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76700" cy="36576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fa-I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fa-IR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fa-IR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fa-IR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Of the</a:t>
            </a:r>
          </a:p>
          <a:p>
            <a:pPr lvl="1"/>
            <a:r>
              <a:rPr lang="en-US" altLang="fa-IR" sz="2400" dirty="0" smtClean="0">
                <a:latin typeface="Times New Roman" pitchFamily="18" charset="0"/>
                <a:cs typeface="Times New Roman" pitchFamily="18" charset="0"/>
              </a:rPr>
              <a:t> nose,</a:t>
            </a:r>
          </a:p>
          <a:p>
            <a:pPr lvl="1"/>
            <a:r>
              <a:rPr lang="en-US" alt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sz="2400" dirty="0" err="1" smtClean="0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en-US" altLang="fa-IR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lvl="1"/>
            <a:r>
              <a:rPr lang="en-US" altLang="fa-IR" sz="2400" dirty="0" smtClean="0">
                <a:latin typeface="Times New Roman" pitchFamily="18" charset="0"/>
                <a:cs typeface="Times New Roman" pitchFamily="18" charset="0"/>
              </a:rPr>
              <a:t>sinuses.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6B239-CAA6-44A1-AC10-195501BA1B3A}" type="slidenum">
              <a:rPr lang="en-US" altLang="fa-IR" sz="1400" u="none" smtClean="0"/>
              <a:pPr/>
              <a:t>11</a:t>
            </a:fld>
            <a:endParaRPr lang="en-US" altLang="fa-IR" sz="1400" u="none" smtClean="0"/>
          </a:p>
        </p:txBody>
      </p:sp>
      <p:graphicFrame>
        <p:nvGraphicFramePr>
          <p:cNvPr id="15366" name="Object 10"/>
          <p:cNvGraphicFramePr>
            <a:graphicFrameLocks noChangeAspect="1"/>
          </p:cNvGraphicFramePr>
          <p:nvPr/>
        </p:nvGraphicFramePr>
        <p:xfrm>
          <a:off x="5334000" y="3505200"/>
          <a:ext cx="3581400" cy="2722563"/>
        </p:xfrm>
        <a:graphic>
          <a:graphicData uri="http://schemas.openxmlformats.org/presentationml/2006/ole">
            <p:oleObj spid="_x0000_s15374" name="Image" r:id="rId3" imgW="4345923" imgH="3303918" progId="">
              <p:embed/>
            </p:oleObj>
          </a:graphicData>
        </a:graphic>
      </p:graphicFrame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5181600" y="228600"/>
          <a:ext cx="3608388" cy="3062288"/>
        </p:xfrm>
        <a:graphic>
          <a:graphicData uri="http://schemas.openxmlformats.org/presentationml/2006/ole">
            <p:oleObj spid="_x0000_s15375" name="Image" r:id="rId4" imgW="4777974" imgH="4053653" progId="">
              <p:embed/>
            </p:oleObj>
          </a:graphicData>
        </a:graphic>
      </p:graphicFrame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546725" y="5903913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a-IR" sz="1800" b="1" u="none"/>
              <a:t>Angiofibroma</a:t>
            </a:r>
            <a:endParaRPr lang="en-US" altLang="fa-IR" sz="1800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5470525" y="2932113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fa-IR" sz="1800" b="1" u="none"/>
              <a:t>Carcinom of the Nasopharynx</a:t>
            </a:r>
            <a:endParaRPr lang="en-US" altLang="fa-IR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818"/>
    </mc:Choice>
    <mc:Fallback>
      <p:transition spd="slow" advTm="268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sz="4800" b="1" smtClean="0">
                <a:latin typeface="Times New Roman" pitchFamily="18" charset="0"/>
                <a:cs typeface="Times New Roman" pitchFamily="18" charset="0"/>
              </a:rPr>
              <a:t>Local Causes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3962400" cy="33528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fa-IR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[4]  </a:t>
            </a:r>
            <a:r>
              <a:rPr lang="en-US" altLang="fa-IR" b="1" u="sng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Miscellaneous:</a:t>
            </a:r>
            <a:r>
              <a:rPr lang="en-US" altLang="fa-IR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fa-IR" sz="2800" smtClean="0">
                <a:latin typeface="Times New Roman" pitchFamily="18" charset="0"/>
                <a:cs typeface="Times New Roman" pitchFamily="18" charset="0"/>
              </a:rPr>
              <a:t>Septal spur, </a:t>
            </a:r>
          </a:p>
          <a:p>
            <a:r>
              <a:rPr lang="en-US" altLang="fa-IR" sz="2800" smtClean="0">
                <a:latin typeface="Times New Roman" pitchFamily="18" charset="0"/>
                <a:cs typeface="Times New Roman" pitchFamily="18" charset="0"/>
              </a:rPr>
              <a:t>foreign bodies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0D1D68-3161-42A3-BC0E-A7A2C8AC5525}" type="slidenum">
              <a:rPr lang="en-US" altLang="fa-IR" sz="1400" u="none" smtClean="0"/>
              <a:pPr/>
              <a:t>12</a:t>
            </a:fld>
            <a:endParaRPr lang="en-US" altLang="fa-IR" sz="1400" u="none" smtClean="0"/>
          </a:p>
        </p:txBody>
      </p:sp>
      <p:pic>
        <p:nvPicPr>
          <p:cNvPr id="16390" name="Picture 7" descr="Septal spu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7973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112"/>
    </mc:Choice>
    <mc:Fallback>
      <p:transition spd="slow" advTm="3011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7542213" cy="41910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Hypertension,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CCF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mitral </a:t>
            </a: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stenosis</a:t>
            </a:r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Cirrhosis</a:t>
            </a:r>
          </a:p>
          <a:p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coagulopathies</a:t>
            </a:r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leukemias</a:t>
            </a:r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Malignancies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Caissons' disease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Endometriosis 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Nephritis</a:t>
            </a: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Typhoid</a:t>
            </a:r>
          </a:p>
          <a:p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B71DE1-7EA2-425E-9354-D7B138A22683}" type="slidenum">
              <a:rPr lang="en-US" altLang="fa-IR" sz="1400" u="none" smtClean="0"/>
              <a:pPr/>
              <a:t>13</a:t>
            </a:fld>
            <a:endParaRPr lang="en-US" altLang="fa-IR" sz="1400" u="none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sz="4800" b="1" u="sng" smtClean="0">
                <a:latin typeface="Times New Roman" pitchFamily="18" charset="0"/>
                <a:cs typeface="Times New Roman" pitchFamily="18" charset="0"/>
              </a:rPr>
              <a:t>General Causes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498"/>
    </mc:Choice>
    <mc:Fallback>
      <p:transition spd="slow" advTm="264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05000"/>
            <a:ext cx="7086600" cy="46482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Children;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Foreign body, nose picking, nasal diphtheria</a:t>
            </a:r>
          </a:p>
          <a:p>
            <a:pPr lvl="1">
              <a:lnSpc>
                <a:spcPct val="90000"/>
              </a:lnSpc>
            </a:pP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Adults: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Trauma, idiopathic</a:t>
            </a:r>
          </a:p>
          <a:p>
            <a:pPr lvl="1">
              <a:lnSpc>
                <a:spcPct val="90000"/>
              </a:lnSpc>
            </a:pP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Middle age: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tumors</a:t>
            </a:r>
          </a:p>
          <a:p>
            <a:pPr lvl="1">
              <a:lnSpc>
                <a:spcPct val="90000"/>
              </a:lnSpc>
            </a:pP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Old age: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127764-A3C3-41AD-8B82-EF50E0304C26}" type="slidenum">
              <a:rPr lang="en-US" altLang="fa-IR" sz="1400" u="none" smtClean="0"/>
              <a:pPr/>
              <a:t>14</a:t>
            </a:fld>
            <a:endParaRPr lang="en-US" altLang="fa-IR" sz="1400" u="none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sz="3600" b="1" smtClean="0">
                <a:latin typeface="Times New Roman" pitchFamily="18" charset="0"/>
                <a:cs typeface="Times New Roman" pitchFamily="18" charset="0"/>
              </a:rPr>
              <a:t>IV. According to Age</a:t>
            </a:r>
            <a:endParaRPr lang="en-US" altLang="fa-IR" sz="3600" b="1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923"/>
    </mc:Choice>
    <mc:Fallback>
      <p:transition spd="slow" advTm="359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2055813" y="2057400"/>
            <a:ext cx="7086600" cy="33528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fa-IR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I]  Investigations: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CBC,</a:t>
            </a:r>
          </a:p>
          <a:p>
            <a:r>
              <a:rPr lang="en-US" altLang="fa-IR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Bleeding profile, BT, CT, PT, APTT, Platelets</a:t>
            </a:r>
          </a:p>
          <a:p>
            <a:r>
              <a:rPr lang="en-US" altLang="fa-IR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08998E-5A91-4D42-85D3-FB1693E57E37}" type="slidenum">
              <a:rPr lang="en-US" altLang="fa-IR" sz="1400" u="none" smtClean="0"/>
              <a:pPr/>
              <a:t>15</a:t>
            </a:fld>
            <a:endParaRPr lang="en-US" altLang="fa-IR" sz="1400" u="none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fa-IR" b="1" u="sng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altLang="fa-IR" sz="3600" b="1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250"/>
    </mc:Choice>
    <mc:Fallback>
      <p:transition spd="slow" advTm="262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362200"/>
            <a:ext cx="5181600" cy="3352800"/>
          </a:xfrm>
          <a:noFill/>
        </p:spPr>
        <p:txBody>
          <a:bodyPr/>
          <a:lstStyle/>
          <a:p>
            <a:r>
              <a:rPr lang="en-US" altLang="fa-I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First aid</a:t>
            </a:r>
          </a:p>
          <a:p>
            <a:r>
              <a:rPr lang="en-US" altLang="fa-I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Definitive treatment</a:t>
            </a:r>
          </a:p>
          <a:p>
            <a:r>
              <a:rPr lang="en-US" altLang="fa-IR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Prevention of recurrences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6F1163-4129-449B-9612-EBFC0CF7BD74}" type="slidenum">
              <a:rPr lang="en-US" altLang="fa-IR" sz="1400" u="none" smtClean="0"/>
              <a:pPr/>
              <a:t>16</a:t>
            </a:fld>
            <a:endParaRPr lang="en-US" altLang="fa-IR" sz="1400" u="none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295400"/>
            <a:ext cx="7086600" cy="914400"/>
          </a:xfrm>
          <a:noFill/>
        </p:spPr>
        <p:txBody>
          <a:bodyPr/>
          <a:lstStyle/>
          <a:p>
            <a:r>
              <a:rPr lang="en-US" altLang="fa-IR" sz="4800" u="sng" dirty="0" smtClean="0">
                <a:effectLst/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97"/>
    </mc:Choice>
    <mc:Fallback>
      <p:transition spd="slow" advTm="206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136142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fa-IR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Make the patient sit up</a:t>
            </a:r>
          </a:p>
          <a:p>
            <a:pPr marL="1136142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fa-IR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pinch nose</a:t>
            </a:r>
          </a:p>
          <a:p>
            <a:pPr marL="1136142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fa-IR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open mouth and breath</a:t>
            </a:r>
          </a:p>
          <a:p>
            <a:pPr marL="1136142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fa-IR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Ice on forehead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3EDA02-B5D0-4206-87F9-69EFD2433657}" type="slidenum">
              <a:rPr lang="en-US" altLang="fa-IR" sz="1400" u="none" smtClean="0"/>
              <a:pPr/>
              <a:t>17</a:t>
            </a:fld>
            <a:endParaRPr lang="en-US" altLang="fa-IR" sz="1400" u="none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914400"/>
          </a:xfrm>
          <a:noFill/>
        </p:spPr>
        <p:txBody>
          <a:bodyPr/>
          <a:lstStyle/>
          <a:p>
            <a:pPr algn="ctr"/>
            <a:r>
              <a:rPr lang="en-US" altLang="fa-IR" sz="4800" b="0" dirty="0" smtClean="0"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FIRST AID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251"/>
    </mc:Choice>
    <mc:Fallback>
      <p:transition spd="slow" advTm="422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162800" cy="43434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Assess blood loss</a:t>
            </a:r>
          </a:p>
          <a:p>
            <a:pPr lvl="1"/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Crystalloids or colloids</a:t>
            </a:r>
          </a:p>
          <a:p>
            <a:pPr lvl="1"/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Transfusion</a:t>
            </a:r>
          </a:p>
          <a:p>
            <a:pPr>
              <a:buNone/>
            </a:pPr>
            <a:endParaRPr lang="en-US" altLang="fa-I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Locate the point after packing the nose with 4% </a:t>
            </a:r>
            <a:r>
              <a:rPr lang="en-US" altLang="fa-IR" sz="3600" dirty="0" err="1" smtClean="0">
                <a:latin typeface="Times New Roman" pitchFamily="18" charset="0"/>
                <a:cs typeface="Times New Roman" pitchFamily="18" charset="0"/>
              </a:rPr>
              <a:t>xylocaine</a:t>
            </a:r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 and 1:1000 adrenaline mixture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00F9E1-45D2-4B00-AD2A-54E4EF41361B}" type="slidenum">
              <a:rPr lang="en-US" altLang="fa-IR" sz="1400" u="none" smtClean="0"/>
              <a:pPr/>
              <a:t>18</a:t>
            </a:fld>
            <a:endParaRPr lang="en-US" altLang="fa-IR" sz="1400" u="none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fa-IR" sz="4000" b="0" dirty="0" smtClean="0">
                <a:effectLst/>
                <a:latin typeface="Times New Roman" pitchFamily="18" charset="0"/>
                <a:cs typeface="Times New Roman" pitchFamily="18" charset="0"/>
              </a:rPr>
              <a:t>DEFINITIVE TREATMENT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006"/>
    </mc:Choice>
    <mc:Fallback>
      <p:transition spd="slow" advTm="680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133600"/>
            <a:ext cx="6629400" cy="3352800"/>
          </a:xfrm>
          <a:noFill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fa-IR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1) Chemicals;</a:t>
            </a:r>
            <a:r>
              <a:rPr lang="en-US" altLang="fa-I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fa-IR" sz="2000" dirty="0" smtClean="0">
                <a:latin typeface="Times New Roman" pitchFamily="18" charset="0"/>
                <a:cs typeface="Times New Roman" pitchFamily="18" charset="0"/>
              </a:rPr>
              <a:t>Silver Nitrate stick, chromic acid bead</a:t>
            </a:r>
          </a:p>
          <a:p>
            <a:endParaRPr lang="en-US" altLang="fa-IR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2) Electrical</a:t>
            </a:r>
            <a:endParaRPr lang="en-US" alt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2000" dirty="0" smtClean="0">
                <a:latin typeface="Times New Roman" pitchFamily="18" charset="0"/>
                <a:cs typeface="Times New Roman" pitchFamily="18" charset="0"/>
              </a:rPr>
              <a:t> Apply ointment and advise against blowing and nose picking.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4987F3-09C1-43D6-99D3-3B166C88FD78}" type="slidenum">
              <a:rPr lang="en-US" altLang="fa-IR" sz="1400" u="none" smtClean="0"/>
              <a:pPr/>
              <a:t>19</a:t>
            </a:fld>
            <a:endParaRPr lang="en-US" altLang="fa-IR" sz="1400" u="none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fa-IR" b="0" dirty="0" smtClean="0">
                <a:effectLst/>
                <a:latin typeface="Times New Roman" pitchFamily="18" charset="0"/>
                <a:cs typeface="Times New Roman" pitchFamily="18" charset="0"/>
              </a:rPr>
              <a:t>CAUTERIZATION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765"/>
    </mc:Choice>
    <mc:Fallback>
      <p:transition spd="slow" advTm="527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6858000" cy="4114800"/>
          </a:xfrm>
          <a:noFill/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Vascularity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of nose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Both external and internal carotids. 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Anastomsis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between arteries and veins.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Blood vessels run just under the mucosa-unprotected.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Larger vessels on the turbinate run in bony canals</a:t>
            </a:r>
            <a:endParaRPr lang="en-US" altLang="fa-I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086600" cy="914400"/>
          </a:xfrm>
          <a:noFill/>
        </p:spPr>
        <p:txBody>
          <a:bodyPr>
            <a:normAutofit/>
          </a:bodyPr>
          <a:lstStyle/>
          <a:p>
            <a:r>
              <a:rPr lang="en-US" altLang="fa-IR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REASONS FOR EXCESSIVE BLEEDING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847"/>
    </mc:Choice>
    <mc:Fallback>
      <p:transition spd="slow" advTm="258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86600" cy="9144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fa-IR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ANTERIOR PACKING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962400" cy="4114800"/>
          </a:xfrm>
          <a:noFill/>
        </p:spPr>
        <p:txBody>
          <a:bodyPr>
            <a:normAutofit/>
          </a:bodyPr>
          <a:lstStyle/>
          <a:p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Unable to control bleeding</a:t>
            </a:r>
          </a:p>
          <a:p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Ribbon, tampon </a:t>
            </a:r>
          </a:p>
          <a:p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BIPP </a:t>
            </a:r>
          </a:p>
          <a:p>
            <a:pPr>
              <a:buNone/>
            </a:pPr>
            <a:r>
              <a:rPr lang="en-US" altLang="fa-IR" sz="1600" dirty="0" smtClean="0">
                <a:latin typeface="Times New Roman" pitchFamily="18" charset="0"/>
                <a:cs typeface="Times New Roman" pitchFamily="18" charset="0"/>
              </a:rPr>
              <a:t>(bismuth </a:t>
            </a:r>
            <a:r>
              <a:rPr lang="en-US" altLang="fa-IR" sz="1600" dirty="0" err="1" smtClean="0">
                <a:latin typeface="Times New Roman" pitchFamily="18" charset="0"/>
                <a:cs typeface="Times New Roman" pitchFamily="18" charset="0"/>
              </a:rPr>
              <a:t>iodoform</a:t>
            </a:r>
            <a:r>
              <a:rPr lang="en-US" altLang="fa-IR" sz="1600" dirty="0" smtClean="0">
                <a:latin typeface="Times New Roman" pitchFamily="18" charset="0"/>
                <a:cs typeface="Times New Roman" pitchFamily="18" charset="0"/>
              </a:rPr>
              <a:t> paraffin paste)</a:t>
            </a:r>
          </a:p>
          <a:p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sz="2800" dirty="0" err="1" smtClean="0">
                <a:latin typeface="Times New Roman" pitchFamily="18" charset="0"/>
                <a:cs typeface="Times New Roman" pitchFamily="18" charset="0"/>
              </a:rPr>
              <a:t>Polyfax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8" descr="ANt Post pack ball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444" y="1524001"/>
            <a:ext cx="37087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418"/>
    </mc:Choice>
    <mc:Fallback>
      <p:transition spd="slow" advTm="3641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98BDAA-44FB-4D9A-8E4D-B32654EE2D61}" type="slidenum">
              <a:rPr lang="en-US" altLang="fa-IR" sz="1400" u="none" smtClean="0"/>
              <a:pPr/>
              <a:t>21</a:t>
            </a:fld>
            <a:endParaRPr lang="en-US" altLang="fa-IR" sz="1400" u="none" smtClean="0"/>
          </a:p>
        </p:txBody>
      </p:sp>
      <p:pic>
        <p:nvPicPr>
          <p:cNvPr id="27652" name="Picture 1028" descr="Post Pac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8782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318"/>
    </mc:Choice>
    <mc:Fallback>
      <p:transition spd="slow" advTm="7231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81200"/>
            <a:ext cx="6096000" cy="33528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fa-IR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bleed is posterior</a:t>
            </a:r>
          </a:p>
          <a:p>
            <a:r>
              <a:rPr lang="en-US" altLang="fa-IR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GA</a:t>
            </a:r>
          </a:p>
          <a:p>
            <a:endParaRPr lang="en-US" altLang="fa-IR" sz="26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en-US" altLang="fa-IR" sz="2600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Removed as soon as possible </a:t>
            </a:r>
          </a:p>
          <a:p>
            <a:r>
              <a:rPr lang="en-US" altLang="fa-IR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Antibiotics</a:t>
            </a:r>
          </a:p>
          <a:p>
            <a:endParaRPr lang="en-US" altLang="fa-IR" sz="260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en-US" altLang="fa-IR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Foley's or other inflatable devices</a:t>
            </a:r>
          </a:p>
          <a:p>
            <a:r>
              <a:rPr lang="en-US" altLang="fa-IR" sz="2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Blood gases in children</a:t>
            </a:r>
            <a:r>
              <a:rPr lang="en-US" altLang="fa-IR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0FB90A-5A8A-4CCB-B50C-D656420DAB8B}" type="slidenum">
              <a:rPr lang="en-US" altLang="fa-IR" sz="1400" u="none" smtClean="0"/>
              <a:pPr/>
              <a:t>22</a:t>
            </a:fld>
            <a:endParaRPr lang="en-US" altLang="fa-IR" sz="1400" u="none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altLang="fa-IR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POSTERIOR PACKING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341"/>
    </mc:Choice>
    <mc:Fallback>
      <p:transition spd="slow" advTm="183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fa-I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fa-I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914400"/>
          </a:xfrm>
        </p:spPr>
        <p:txBody>
          <a:bodyPr/>
          <a:lstStyle/>
          <a:p>
            <a:pPr eaLnBrk="1" hangingPunct="1"/>
            <a:r>
              <a:rPr lang="en-US" altLang="fa-IR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Post nasal packing</a:t>
            </a:r>
          </a:p>
        </p:txBody>
      </p:sp>
      <p:pic>
        <p:nvPicPr>
          <p:cNvPr id="29700" name="Picture 5" descr="Fig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39"/>
    </mc:Choice>
    <mc:Fallback>
      <p:transition spd="slow" advTm="1463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086600" cy="3352800"/>
          </a:xfrm>
          <a:noFill/>
        </p:spPr>
        <p:txBody>
          <a:bodyPr/>
          <a:lstStyle/>
          <a:p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endParaRPr lang="en-US" altLang="fa-I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loose pack obstructing airway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B6CE4-0E0A-4B73-912C-15588220D796}" type="slidenum">
              <a:rPr lang="en-US" altLang="fa-IR" sz="1400" u="none" smtClean="0"/>
              <a:pPr/>
              <a:t>24</a:t>
            </a:fld>
            <a:endParaRPr lang="en-US" altLang="fa-IR" sz="1400" u="none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0866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fa-IR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Complications</a:t>
            </a:r>
            <a:endParaRPr lang="en-US" altLang="fa-IR" sz="6000" b="0" dirty="0" smtClean="0">
              <a:solidFill>
                <a:srgbClr val="FF0000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64"/>
    </mc:Choice>
    <mc:Fallback>
      <p:transition spd="slow" advTm="2066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382000" cy="52578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altLang="fa-IR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Haemophilia</a:t>
            </a:r>
            <a:r>
              <a:rPr lang="en-US" altLang="fa-I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Replace factor VIII, or fresh blood</a:t>
            </a:r>
          </a:p>
          <a:p>
            <a:r>
              <a:rPr lang="en-US" altLang="fa-I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Other clotting deficiency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FFP</a:t>
            </a:r>
          </a:p>
          <a:p>
            <a:r>
              <a:rPr lang="en-US" altLang="fa-IR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altLang="fa-I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Platelets</a:t>
            </a:r>
          </a:p>
          <a:p>
            <a:r>
              <a:rPr lang="en-US" altLang="fa-IR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Anticoagulants;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Stop drug, or titrate. </a:t>
            </a: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Heparin is reversed with 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protamine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with vitamin K</a:t>
            </a:r>
          </a:p>
          <a:p>
            <a:r>
              <a:rPr lang="en-US" altLang="fa-IR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Unconscious head injury;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Dangerous to pack in suspected skull base FX</a:t>
            </a:r>
          </a:p>
          <a:p>
            <a:r>
              <a:rPr lang="en-US" altLang="fa-IR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Telengiectasia</a:t>
            </a:r>
            <a:r>
              <a:rPr lang="en-US" altLang="fa-IR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Septodermoplasty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314487-BC41-4B0F-927D-A43DADB59BB8}" type="slidenum">
              <a:rPr lang="en-US" altLang="fa-IR" sz="1400" u="none" smtClean="0"/>
              <a:pPr/>
              <a:t>25</a:t>
            </a:fld>
            <a:endParaRPr lang="en-US" altLang="fa-IR" sz="1400" u="none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159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fa-IR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SPECIAL CASES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fa-IR" sz="3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Ligation of vessels</a:t>
            </a:r>
          </a:p>
          <a:p>
            <a:pPr>
              <a:buNone/>
            </a:pPr>
            <a:r>
              <a:rPr lang="en-US" altLang="fa-IR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TESPAL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Maxillary artery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arteries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External Carotid artery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FC0BA5-89CA-431E-93CC-71DE125366EC}" type="slidenum">
              <a:rPr lang="en-US" altLang="fa-IR" sz="1400" u="none" smtClean="0"/>
              <a:pPr/>
              <a:t>26</a:t>
            </a:fld>
            <a:endParaRPr lang="en-US" altLang="fa-IR" sz="1400" u="none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altLang="fa-IR" sz="40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OTHER TREATMENTS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596"/>
    </mc:Choice>
    <mc:Fallback>
      <p:transition spd="slow" advTm="3659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Embolization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Catheters with iced water 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lavage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52 degree water 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lavage</a:t>
            </a:r>
            <a:endParaRPr lang="en-US" altLang="fa-I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en-US" altLang="fa-IR" dirty="0" err="1" smtClean="0">
                <a:latin typeface="Times New Roman" pitchFamily="18" charset="0"/>
                <a:cs typeface="Times New Roman" pitchFamily="18" charset="0"/>
              </a:rPr>
              <a:t>lignocaine</a:t>
            </a:r>
            <a:r>
              <a:rPr lang="en-US" altLang="fa-IR" dirty="0" smtClean="0">
                <a:latin typeface="Times New Roman" pitchFamily="18" charset="0"/>
                <a:cs typeface="Times New Roman" pitchFamily="18" charset="0"/>
              </a:rPr>
              <a:t> and adrenaline injection in greater palatine foramen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7AE404-FFC7-4C1F-8393-8156ABC92AB9}" type="slidenum">
              <a:rPr lang="en-US" altLang="fa-IR" sz="1400" u="none" smtClean="0"/>
              <a:pPr/>
              <a:t>27</a:t>
            </a:fld>
            <a:endParaRPr lang="en-US" altLang="fa-IR" sz="1400" u="none" dirty="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altLang="fa-IR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OTHER TREATMENTS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01"/>
    </mc:Choice>
    <mc:Fallback>
      <p:transition spd="slow" advTm="311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086600" cy="4267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1/2 inch from the caudal border of the septum </a:t>
            </a:r>
            <a:r>
              <a:rPr lang="en-US" altLang="fa-I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altLang="fa-I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-inferiorly</a:t>
            </a:r>
          </a:p>
          <a:p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Vessels </a:t>
            </a: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anastomosing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are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Anterior </a:t>
            </a: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greater palatine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Sphenopalatine</a:t>
            </a:r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altLang="fa-IR" sz="3200" dirty="0" err="1" smtClean="0">
                <a:latin typeface="Times New Roman" pitchFamily="18" charset="0"/>
                <a:cs typeface="Times New Roman" pitchFamily="18" charset="0"/>
              </a:rPr>
              <a:t>septal</a:t>
            </a:r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 branch of superior labial</a:t>
            </a:r>
          </a:p>
          <a:p>
            <a:endParaRPr lang="en-US" altLang="fa-I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sz="3200" dirty="0" smtClean="0">
                <a:latin typeface="Times New Roman" pitchFamily="18" charset="0"/>
                <a:cs typeface="Times New Roman" pitchFamily="18" charset="0"/>
              </a:rPr>
              <a:t>Bleeding may be arterial or venous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AE28EE-2980-48A1-B1E0-37A11455EDC1}" type="slidenum">
              <a:rPr lang="en-US" altLang="fa-IR" sz="1400" u="none" smtClean="0"/>
              <a:pPr/>
              <a:t>3</a:t>
            </a:fld>
            <a:endParaRPr lang="en-US" altLang="fa-IR" sz="1400" u="none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914400"/>
          </a:xfrm>
          <a:noFill/>
        </p:spPr>
        <p:txBody>
          <a:bodyPr>
            <a:normAutofit/>
          </a:bodyPr>
          <a:lstStyle/>
          <a:p>
            <a:r>
              <a:rPr lang="en-US" altLang="fa-IR" sz="3200" b="1" u="sng" dirty="0" smtClean="0">
                <a:latin typeface="Times New Roman" pitchFamily="18" charset="0"/>
                <a:cs typeface="Times New Roman" pitchFamily="18" charset="0"/>
              </a:rPr>
              <a:t>LITTLE'S ( KIESSELBACH'S) AREA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988"/>
    </mc:Choice>
    <mc:Fallback>
      <p:transition spd="slow" advTm="629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fa-I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fa-I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fa-IR" sz="400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Blood supply of nose</a:t>
            </a:r>
            <a:br>
              <a:rPr lang="en-US" altLang="fa-IR" sz="400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fa-IR" sz="4000" smtClean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5" descr="Fig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9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 descr="littles area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276600" cy="324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975"/>
    </mc:Choice>
    <mc:Fallback>
      <p:transition spd="slow" advTm="469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4F9190-A6F6-40E2-B3F5-44717CD493D5}" type="slidenum">
              <a:rPr lang="en-US" altLang="fa-IR" sz="1400" u="none" smtClean="0"/>
              <a:pPr/>
              <a:t>5</a:t>
            </a:fld>
            <a:endParaRPr lang="en-US" altLang="fa-IR" sz="1400" u="none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086600" cy="914400"/>
          </a:xfrm>
          <a:noFill/>
        </p:spPr>
        <p:txBody>
          <a:bodyPr/>
          <a:lstStyle/>
          <a:p>
            <a:pPr algn="ctr"/>
            <a:r>
              <a:rPr lang="en-US" altLang="fa-IR" sz="5400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CLASSIFICATION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2"/>
    </mc:Choice>
    <mc:Fallback>
      <p:transition spd="slow" advTm="14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altLang="fa-IR" sz="2800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/>
            <a:r>
              <a:rPr lang="en-US" altLang="fa-IR" sz="2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/>
            <a:r>
              <a:rPr lang="en-US" altLang="fa-IR" sz="2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Superior;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Anterior </a:t>
            </a:r>
            <a:r>
              <a:rPr lang="en-US" altLang="fa-IR" sz="2800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24078" indent="-514350">
              <a:buNone/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fa-IR" sz="2000" dirty="0" smtClean="0">
                <a:latin typeface="Times New Roman" pitchFamily="18" charset="0"/>
                <a:cs typeface="Times New Roman" pitchFamily="18" charset="0"/>
              </a:rPr>
              <a:t>bleeding is from above ant. half of middle turbinate)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/>
            <a:r>
              <a:rPr lang="en-US" altLang="fa-IR" sz="2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Inferior;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Greater palatine</a:t>
            </a:r>
          </a:p>
          <a:p>
            <a:pPr marL="624078" indent="-514350"/>
            <a:r>
              <a:rPr lang="en-US" altLang="fa-IR" sz="2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Posterior;</a:t>
            </a: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a-IR" sz="2800" dirty="0" err="1" smtClean="0">
                <a:latin typeface="Times New Roman" pitchFamily="18" charset="0"/>
                <a:cs typeface="Times New Roman" pitchFamily="18" charset="0"/>
              </a:rPr>
              <a:t>Sphenopalatine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en-US" altLang="fa-I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fa-IR" sz="2000" dirty="0" smtClean="0">
                <a:latin typeface="Times New Roman" pitchFamily="18" charset="0"/>
                <a:cs typeface="Times New Roman" pitchFamily="18" charset="0"/>
              </a:rPr>
              <a:t>Bleeding is from below anterior half of middle turbinate)</a:t>
            </a:r>
            <a:endParaRPr lang="en-US" altLang="fa-I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6F0A08-DF57-4A30-89F4-FF0B4B81153D}" type="slidenum">
              <a:rPr lang="en-US" altLang="fa-IR" sz="1400" u="none" smtClean="0"/>
              <a:pPr/>
              <a:t>6</a:t>
            </a:fld>
            <a:endParaRPr lang="en-US" altLang="fa-IR" sz="1400" u="none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fa-IR" sz="48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fa-IR" sz="4800" b="1" u="sng" smtClean="0">
                <a:latin typeface="Times New Roman" pitchFamily="18" charset="0"/>
                <a:cs typeface="Times New Roman" pitchFamily="18" charset="0"/>
              </a:rPr>
              <a:t>According to site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413"/>
    </mc:Choice>
    <mc:Fallback>
      <p:transition spd="slow" advTm="314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0FF04-2BF4-44B5-9417-E3AD971FF1DE}" type="slidenum">
              <a:rPr lang="en-US" altLang="fa-IR" sz="1400" u="none" smtClean="0"/>
              <a:pPr/>
              <a:t>7</a:t>
            </a:fld>
            <a:endParaRPr lang="en-US" altLang="fa-IR" sz="1400" u="none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09800"/>
            <a:ext cx="7086600" cy="914400"/>
          </a:xfrm>
          <a:noFill/>
        </p:spPr>
        <p:txBody>
          <a:bodyPr>
            <a:normAutofit fontScale="90000"/>
          </a:bodyPr>
          <a:lstStyle/>
          <a:p>
            <a:r>
              <a:rPr lang="en-US" altLang="fa-IR" sz="600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fa-IR" sz="6000" u="sng" smtClean="0">
                <a:latin typeface="Times New Roman" pitchFamily="18" charset="0"/>
                <a:cs typeface="Times New Roman" pitchFamily="18" charset="0"/>
              </a:rPr>
              <a:t>PRIMARY </a:t>
            </a:r>
            <a:br>
              <a:rPr lang="en-US" altLang="fa-IR" sz="6000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fa-IR" sz="6000" u="sng" smtClean="0">
                <a:latin typeface="Times New Roman" pitchFamily="18" charset="0"/>
                <a:cs typeface="Times New Roman" pitchFamily="18" charset="0"/>
              </a:rPr>
              <a:t>&amp; </a:t>
            </a:r>
            <a:br>
              <a:rPr lang="en-US" altLang="fa-IR" sz="6000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fa-IR" sz="6000" u="sng" smtClean="0">
                <a:latin typeface="Times New Roman" pitchFamily="18" charset="0"/>
                <a:cs typeface="Times New Roman" pitchFamily="18" charset="0"/>
              </a:rPr>
              <a:t>SECONDARY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83"/>
    </mc:Choice>
    <mc:Fallback>
      <p:transition spd="slow" advTm="76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086600" cy="3352800"/>
          </a:xfrm>
          <a:noFill/>
        </p:spPr>
        <p:txBody>
          <a:bodyPr/>
          <a:lstStyle/>
          <a:p>
            <a:r>
              <a:rPr lang="en-US" altLang="fa-IR" b="1" u="sng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Local Causes:</a:t>
            </a:r>
            <a:endParaRPr lang="en-US" altLang="fa-IR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fa-IR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[1] Trauma</a:t>
            </a:r>
            <a:endParaRPr lang="en-US" altLang="fa-IR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Nose picking, </a:t>
            </a:r>
          </a:p>
          <a:p>
            <a:pPr lvl="1"/>
            <a:r>
              <a:rPr lang="en-US" altLang="fa-IR" smtClean="0">
                <a:latin typeface="Times New Roman" pitchFamily="18" charset="0"/>
                <a:cs typeface="Times New Roman" pitchFamily="18" charset="0"/>
              </a:rPr>
              <a:t>fractures.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B1F71D-4F7A-4447-B6B7-D1A7458FD2FD}" type="slidenum">
              <a:rPr lang="en-US" altLang="fa-IR" sz="1400" u="none" smtClean="0"/>
              <a:pPr/>
              <a:t>8</a:t>
            </a:fld>
            <a:endParaRPr lang="en-US" altLang="fa-IR" sz="1400" u="none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86600" cy="914400"/>
          </a:xfrm>
          <a:noFill/>
        </p:spPr>
        <p:txBody>
          <a:bodyPr/>
          <a:lstStyle/>
          <a:p>
            <a:pPr algn="l"/>
            <a:r>
              <a:rPr lang="en-US" altLang="fa-IR" sz="480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fa-IR" sz="4800" u="sng" smtClean="0">
                <a:latin typeface="Times New Roman" pitchFamily="18" charset="0"/>
                <a:cs typeface="Times New Roman" pitchFamily="18" charset="0"/>
              </a:rPr>
              <a:t>According to Etiology</a:t>
            </a:r>
          </a:p>
        </p:txBody>
      </p:sp>
      <p:pic>
        <p:nvPicPr>
          <p:cNvPr id="12294" name="Picture 5" descr="Septal pe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445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fa-IR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fa-IR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Infections:</a:t>
            </a:r>
            <a:endParaRPr lang="en-US" altLang="fa-IR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b="1" dirty="0" err="1" smtClean="0">
                <a:latin typeface="Times New Roman" pitchFamily="18" charset="0"/>
                <a:cs typeface="Times New Roman" pitchFamily="18" charset="0"/>
              </a:rPr>
              <a:t>Viral:Influenza</a:t>
            </a:r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, measles</a:t>
            </a:r>
          </a:p>
          <a:p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Diphtheria</a:t>
            </a:r>
          </a:p>
          <a:p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lupus </a:t>
            </a:r>
            <a:r>
              <a:rPr lang="en-US" altLang="fa-IR" b="1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endParaRPr lang="en-US" altLang="fa-I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leprosy</a:t>
            </a:r>
          </a:p>
          <a:p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Parasites</a:t>
            </a:r>
          </a:p>
          <a:p>
            <a:r>
              <a:rPr lang="en-US" altLang="fa-IR" b="1" dirty="0" smtClean="0">
                <a:latin typeface="Times New Roman" pitchFamily="18" charset="0"/>
                <a:cs typeface="Times New Roman" pitchFamily="18" charset="0"/>
              </a:rPr>
              <a:t>fungal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1EF085-88CB-4C18-A0D0-CB394969FA9D}" type="slidenum">
              <a:rPr lang="en-US" altLang="fa-IR" sz="1400" u="none" smtClean="0"/>
              <a:pPr/>
              <a:t>9</a:t>
            </a:fld>
            <a:endParaRPr lang="en-US" altLang="fa-IR" sz="1400" u="none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altLang="fa-IR" sz="4800" b="1" u="sng" smtClean="0">
                <a:latin typeface="Times New Roman" pitchFamily="18" charset="0"/>
                <a:cs typeface="Times New Roman" pitchFamily="18" charset="0"/>
              </a:rPr>
              <a:t>LOCAL CAUSES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461"/>
    </mc:Choice>
    <mc:Fallback>
      <p:transition spd="slow" advTm="3746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517</Words>
  <Application>Microsoft Office PowerPoint</Application>
  <PresentationFormat>On-screen Show (4:3)</PresentationFormat>
  <Paragraphs>183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Concourse</vt:lpstr>
      <vt:lpstr>Image</vt:lpstr>
      <vt:lpstr>EPISTAXIS</vt:lpstr>
      <vt:lpstr>REASONS FOR EXCESSIVE BLEEDING</vt:lpstr>
      <vt:lpstr>LITTLE'S ( KIESSELBACH'S) AREA</vt:lpstr>
      <vt:lpstr>Blood supply of nose </vt:lpstr>
      <vt:lpstr>CLASSIFICATION</vt:lpstr>
      <vt:lpstr>I. According to site</vt:lpstr>
      <vt:lpstr>II. PRIMARY  &amp;  SECONDARY</vt:lpstr>
      <vt:lpstr>III. According to Etiology</vt:lpstr>
      <vt:lpstr>LOCAL CAUSES</vt:lpstr>
      <vt:lpstr>LOCAL CAUSES</vt:lpstr>
      <vt:lpstr>LOCAL CAUSES</vt:lpstr>
      <vt:lpstr>Local Causes</vt:lpstr>
      <vt:lpstr>General Causes</vt:lpstr>
      <vt:lpstr>IV. According to Age</vt:lpstr>
      <vt:lpstr>MANAGEMENT </vt:lpstr>
      <vt:lpstr>TREATMENT</vt:lpstr>
      <vt:lpstr>FIRST AID</vt:lpstr>
      <vt:lpstr>DEFINITIVE TREATMENT</vt:lpstr>
      <vt:lpstr>CAUTERIZATION</vt:lpstr>
      <vt:lpstr>ANTERIOR PACKING</vt:lpstr>
      <vt:lpstr>Slide 21</vt:lpstr>
      <vt:lpstr>POSTERIOR PACKING</vt:lpstr>
      <vt:lpstr>Post nasal packing</vt:lpstr>
      <vt:lpstr>Complications</vt:lpstr>
      <vt:lpstr>SPECIAL CASES</vt:lpstr>
      <vt:lpstr>OTHER TREATMENTS</vt:lpstr>
      <vt:lpstr>OTHER TREATMENTS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EPISTAXIS</dc:title>
  <dc:creator>dr_azimi</dc:creator>
  <cp:keywords>epistaxis</cp:keywords>
  <cp:lastModifiedBy>dr_azimi</cp:lastModifiedBy>
  <cp:revision>13</cp:revision>
  <dcterms:created xsi:type="dcterms:W3CDTF">2023-10-07T12:15:37Z</dcterms:created>
  <dcterms:modified xsi:type="dcterms:W3CDTF">2023-10-26T15:21:24Z</dcterms:modified>
  <cp:category>ent</cp:category>
</cp:coreProperties>
</file>