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4" r:id="rId2"/>
  </p:sldMasterIdLst>
  <p:notesMasterIdLst>
    <p:notesMasterId r:id="rId29"/>
  </p:notesMasterIdLst>
  <p:sldIdLst>
    <p:sldId id="256" r:id="rId3"/>
    <p:sldId id="267" r:id="rId4"/>
    <p:sldId id="276" r:id="rId5"/>
    <p:sldId id="329" r:id="rId6"/>
    <p:sldId id="328" r:id="rId7"/>
    <p:sldId id="330" r:id="rId8"/>
    <p:sldId id="268" r:id="rId9"/>
    <p:sldId id="269" r:id="rId10"/>
    <p:sldId id="270" r:id="rId11"/>
    <p:sldId id="277" r:id="rId12"/>
    <p:sldId id="278" r:id="rId13"/>
    <p:sldId id="275" r:id="rId14"/>
    <p:sldId id="271" r:id="rId15"/>
    <p:sldId id="272" r:id="rId16"/>
    <p:sldId id="273" r:id="rId17"/>
    <p:sldId id="257" r:id="rId18"/>
    <p:sldId id="258" r:id="rId19"/>
    <p:sldId id="344" r:id="rId20"/>
    <p:sldId id="352" r:id="rId21"/>
    <p:sldId id="342" r:id="rId22"/>
    <p:sldId id="347" r:id="rId23"/>
    <p:sldId id="348" r:id="rId24"/>
    <p:sldId id="260" r:id="rId25"/>
    <p:sldId id="351" r:id="rId26"/>
    <p:sldId id="349" r:id="rId27"/>
    <p:sldId id="35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6" autoAdjust="0"/>
    <p:restoredTop sz="94574" autoAdjust="0"/>
  </p:normalViewPr>
  <p:slideViewPr>
    <p:cSldViewPr>
      <p:cViewPr varScale="1">
        <p:scale>
          <a:sx n="51" d="100"/>
          <a:sy n="51" d="100"/>
        </p:scale>
        <p:origin x="-1123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53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D5085-DD31-4EF9-A6C9-A2BD72D048D2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2D6BB-97A5-43FE-83E9-1C98F99A8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8A68F-AF72-4FB2-A005-B0C885EE5D0C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434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A6BBD-8F40-43E8-8973-BCF8A59055F9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637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CCA72-A2EF-4F39-A9DC-687F8808D019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0436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1DACC-98FC-4AAD-81E0-B14E85A2BCA0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2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9405B-AB0E-4C77-88DF-8683A5C5DEE1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194326"/>
      </p:ext>
    </p:extLst>
  </p:cSld>
  <p:clrMapOvr>
    <a:masterClrMapping/>
  </p:clrMapOvr>
  <p:transition spd="slow">
    <p:pull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48882-C919-4778-867E-73EB3DA7B82F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788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AFB2B-6651-4DC1-89BB-F30266002180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41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99E6A-D38A-4DF7-BDEC-6C11CE33D6A8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488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3CA2D-0024-4BBC-BF1F-F2DB854550C3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5588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1974F-A245-455E-970C-FFAD5B614B2C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815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9BA53-B681-479D-B762-4744CE940CD7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59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8BE2F-3BBD-45B6-912F-D0C39FAD32D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719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99584-2C1B-4E1F-B9E6-888794951B41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862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680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680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A118DC68-2ADF-4462-A785-C047A2DE902E}" type="slidenum">
              <a:rPr lang="ar-SA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7992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7772400" cy="1829761"/>
          </a:xfrm>
        </p:spPr>
        <p:txBody>
          <a:bodyPr/>
          <a:lstStyle/>
          <a:p>
            <a:pPr algn="ctr"/>
            <a:r>
              <a:rPr lang="en-US" dirty="0" err="1" smtClean="0"/>
              <a:t>Choronic</a:t>
            </a:r>
            <a:r>
              <a:rPr lang="en-US" dirty="0" smtClean="0"/>
              <a:t> otitis media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/>
        </p:nvSpPr>
        <p:spPr>
          <a:xfrm>
            <a:off x="1066801" y="3352800"/>
            <a:ext cx="5562600" cy="1078597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US" sz="2000" dirty="0" err="1" smtClean="0"/>
              <a:t>Dr.smr.Azimi</a:t>
            </a:r>
            <a:endParaRPr lang="en-US" sz="2000" dirty="0" smtClean="0"/>
          </a:p>
          <a:p>
            <a:pPr algn="l"/>
            <a:r>
              <a:rPr lang="en-US" sz="2000" dirty="0" err="1" smtClean="0"/>
              <a:t>Otorhinolaryngologist</a:t>
            </a:r>
            <a:endParaRPr lang="en-US" sz="2000" dirty="0" smtClean="0"/>
          </a:p>
          <a:p>
            <a:pPr algn="l"/>
            <a:r>
              <a:rPr lang="en-US" sz="2000" dirty="0" smtClean="0"/>
              <a:t>Fellowship of </a:t>
            </a:r>
            <a:r>
              <a:rPr lang="en-US" sz="2000" dirty="0" err="1" smtClean="0"/>
              <a:t>rhinology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73882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4949"/>
            <a:ext cx="6096000" cy="649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598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r" eaLnBrk="1" hangingPunct="1">
              <a:defRPr/>
            </a:pPr>
            <a:endParaRPr lang="en-US" smtClean="0"/>
          </a:p>
        </p:txBody>
      </p:sp>
      <p:pic>
        <p:nvPicPr>
          <p:cNvPr id="35843" name="Picture 4" descr="29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04800" y="381000"/>
            <a:ext cx="8280400" cy="57388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209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Chronic </a:t>
            </a:r>
            <a:r>
              <a:rPr lang="en-US" dirty="0"/>
              <a:t>inflammation </a:t>
            </a:r>
            <a:r>
              <a:rPr lang="en-US" dirty="0" err="1" smtClean="0"/>
              <a:t>secondry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err="1">
                <a:solidFill>
                  <a:srgbClr val="FF0000"/>
                </a:solidFill>
              </a:rPr>
              <a:t>eustachian</a:t>
            </a:r>
            <a:r>
              <a:rPr lang="en-US" dirty="0">
                <a:solidFill>
                  <a:srgbClr val="FF0000"/>
                </a:solidFill>
              </a:rPr>
              <a:t> tube </a:t>
            </a:r>
            <a:r>
              <a:rPr lang="en-US" dirty="0" smtClean="0">
                <a:solidFill>
                  <a:srgbClr val="FF0000"/>
                </a:solidFill>
              </a:rPr>
              <a:t>dysfunction</a:t>
            </a:r>
          </a:p>
          <a:p>
            <a:pPr marL="624078" indent="-514350">
              <a:buFont typeface="+mj-lt"/>
              <a:buAutoNum type="arabicPeriod"/>
            </a:pPr>
            <a:endParaRPr lang="en-US" dirty="0" smtClean="0">
              <a:solidFill>
                <a:srgbClr val="FF0000"/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Genetic  and  constitutional  factors  that  affect  the </a:t>
            </a:r>
            <a:r>
              <a:rPr lang="en-US" dirty="0" smtClean="0">
                <a:solidFill>
                  <a:srgbClr val="FF0000"/>
                </a:solidFill>
              </a:rPr>
              <a:t>healing </a:t>
            </a:r>
            <a:r>
              <a:rPr lang="en-US" dirty="0">
                <a:solidFill>
                  <a:srgbClr val="FF0000"/>
                </a:solidFill>
              </a:rPr>
              <a:t>capacity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resistance of </a:t>
            </a:r>
            <a:r>
              <a:rPr lang="en-US" dirty="0" smtClean="0">
                <a:solidFill>
                  <a:srgbClr val="FF0000"/>
                </a:solidFill>
              </a:rPr>
              <a:t>the mucosa </a:t>
            </a:r>
          </a:p>
          <a:p>
            <a:pPr marL="624078" indent="-514350">
              <a:buFont typeface="+mj-lt"/>
              <a:buAutoNum type="arabicPeriod"/>
            </a:pP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Special  anatomic  characteristics  of the middle ear </a:t>
            </a:r>
            <a:r>
              <a:rPr lang="en-US" dirty="0" smtClean="0"/>
              <a:t>spaces </a:t>
            </a:r>
            <a:r>
              <a:rPr lang="en-US" dirty="0"/>
              <a:t>such as </a:t>
            </a:r>
            <a:r>
              <a:rPr lang="en-US" dirty="0" err="1">
                <a:solidFill>
                  <a:srgbClr val="FF0000"/>
                </a:solidFill>
              </a:rPr>
              <a:t>pneumatization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relative </a:t>
            </a:r>
            <a:r>
              <a:rPr lang="en-US" dirty="0" smtClean="0">
                <a:solidFill>
                  <a:srgbClr val="FF0000"/>
                </a:solidFill>
              </a:rPr>
              <a:t>size</a:t>
            </a:r>
          </a:p>
          <a:p>
            <a:pPr marL="624078" indent="-514350">
              <a:buFont typeface="+mj-lt"/>
              <a:buAutoNum type="arabicPeriod"/>
            </a:pP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dirty="0" err="1" smtClean="0"/>
              <a:t>nature,Pathogenicity,Virulence,and</a:t>
            </a:r>
            <a:r>
              <a:rPr lang="en-US" dirty="0" smtClean="0"/>
              <a:t> resistance of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infecting organisms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pathogensis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23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Most </a:t>
            </a:r>
            <a:r>
              <a:rPr lang="en-US" dirty="0">
                <a:solidFill>
                  <a:srgbClr val="FF0000"/>
                </a:solidFill>
              </a:rPr>
              <a:t>infected perforations </a:t>
            </a:r>
            <a:r>
              <a:rPr lang="en-US" dirty="0"/>
              <a:t>can be managed conservatively with topical </a:t>
            </a:r>
            <a:r>
              <a:rPr lang="en-US" dirty="0" smtClean="0"/>
              <a:t>antibiotics</a:t>
            </a:r>
          </a:p>
          <a:p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Antibiotic </a:t>
            </a:r>
            <a:r>
              <a:rPr lang="en-US" dirty="0" err="1">
                <a:solidFill>
                  <a:srgbClr val="FF0000"/>
                </a:solidFill>
              </a:rPr>
              <a:t>otic</a:t>
            </a:r>
            <a:r>
              <a:rPr lang="en-US" dirty="0">
                <a:solidFill>
                  <a:srgbClr val="FF0000"/>
                </a:solidFill>
              </a:rPr>
              <a:t> suspensions </a:t>
            </a:r>
            <a:endParaRPr lang="en-US" dirty="0" smtClean="0">
              <a:solidFill>
                <a:srgbClr val="FF0000"/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with </a:t>
            </a:r>
            <a:r>
              <a:rPr lang="en-US" dirty="0"/>
              <a:t>or without </a:t>
            </a:r>
            <a:r>
              <a:rPr lang="en-US" dirty="0">
                <a:solidFill>
                  <a:srgbClr val="FF0000"/>
                </a:solidFill>
              </a:rPr>
              <a:t>steroids</a:t>
            </a:r>
            <a:r>
              <a:rPr lang="en-US" dirty="0"/>
              <a:t> usually </a:t>
            </a:r>
            <a:r>
              <a:rPr lang="en-US" dirty="0" smtClean="0"/>
              <a:t>are  effective</a:t>
            </a:r>
          </a:p>
          <a:p>
            <a:endParaRPr lang="en-US" dirty="0" smtClean="0"/>
          </a:p>
          <a:p>
            <a:r>
              <a:rPr lang="en-US" dirty="0" smtClean="0"/>
              <a:t>the  </a:t>
            </a:r>
            <a:r>
              <a:rPr lang="en-US" dirty="0"/>
              <a:t>antibiotics  should  be  chosen  to  eradicate  the most </a:t>
            </a:r>
            <a:r>
              <a:rPr lang="en-US" dirty="0" smtClean="0"/>
              <a:t>common </a:t>
            </a:r>
            <a:r>
              <a:rPr lang="en-US" dirty="0"/>
              <a:t>pathogens, P. </a:t>
            </a:r>
            <a:r>
              <a:rPr lang="en-US" dirty="0" err="1"/>
              <a:t>aeruginosa</a:t>
            </a:r>
            <a:r>
              <a:rPr lang="en-US" dirty="0"/>
              <a:t> and S. </a:t>
            </a:r>
            <a:r>
              <a:rPr lang="en-US" dirty="0" err="1" smtClean="0"/>
              <a:t>aureus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In cases with recurrent </a:t>
            </a:r>
            <a:r>
              <a:rPr lang="en-US" dirty="0" smtClean="0"/>
              <a:t>or  </a:t>
            </a:r>
            <a:r>
              <a:rPr lang="en-US" dirty="0"/>
              <a:t>chronic  infections,  </a:t>
            </a:r>
            <a:r>
              <a:rPr lang="en-US" dirty="0">
                <a:solidFill>
                  <a:srgbClr val="FF0000"/>
                </a:solidFill>
              </a:rPr>
              <a:t>cultures</a:t>
            </a:r>
            <a:r>
              <a:rPr lang="en-US" dirty="0"/>
              <a:t>  should  be  used  to  adjust  antibiotics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xmlns="" val="115275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2149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Potentially ototoxic topical preparations should be applied to the </a:t>
            </a:r>
            <a:r>
              <a:rPr lang="en-US" dirty="0" smtClean="0"/>
              <a:t>middle </a:t>
            </a:r>
            <a:r>
              <a:rPr lang="en-US" dirty="0"/>
              <a:t>ear only when potential </a:t>
            </a:r>
            <a:r>
              <a:rPr lang="en-US" dirty="0" err="1"/>
              <a:t>benefts</a:t>
            </a:r>
            <a:r>
              <a:rPr lang="en-US" dirty="0"/>
              <a:t> outweigh  the potential  </a:t>
            </a:r>
            <a:r>
              <a:rPr lang="en-US" dirty="0" smtClean="0"/>
              <a:t>risks</a:t>
            </a:r>
          </a:p>
          <a:p>
            <a:endParaRPr lang="en-US" dirty="0" smtClean="0"/>
          </a:p>
          <a:p>
            <a:r>
              <a:rPr lang="en-US" dirty="0"/>
              <a:t>Various agents have been used individually or in combination, </a:t>
            </a:r>
            <a:r>
              <a:rPr lang="en-US" dirty="0" smtClean="0"/>
              <a:t>including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boric </a:t>
            </a:r>
            <a:r>
              <a:rPr lang="en-US" dirty="0" smtClean="0"/>
              <a:t>acid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Sulfamethoxazole</a:t>
            </a: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chloramphenicol</a:t>
            </a: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hydrocortisone </a:t>
            </a:r>
          </a:p>
          <a:p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Systemic antibiotics</a:t>
            </a:r>
            <a:r>
              <a:rPr lang="en-US" dirty="0"/>
              <a:t> should be used </a:t>
            </a:r>
            <a:r>
              <a:rPr lang="en-US" dirty="0" smtClean="0"/>
              <a:t>in </a:t>
            </a:r>
            <a:r>
              <a:rPr lang="en-US" dirty="0"/>
              <a:t>refractory cases when </a:t>
            </a:r>
            <a:r>
              <a:rPr lang="en-US" dirty="0" err="1">
                <a:solidFill>
                  <a:srgbClr val="FF0000"/>
                </a:solidFill>
              </a:rPr>
              <a:t>specifc</a:t>
            </a:r>
            <a:r>
              <a:rPr lang="en-US" dirty="0">
                <a:solidFill>
                  <a:srgbClr val="FF0000"/>
                </a:solidFill>
              </a:rPr>
              <a:t> pathogens are found on </a:t>
            </a:r>
            <a:r>
              <a:rPr lang="en-US" dirty="0" smtClean="0">
                <a:solidFill>
                  <a:srgbClr val="FF0000"/>
                </a:solidFill>
              </a:rPr>
              <a:t>culture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 </a:t>
            </a:r>
            <a:r>
              <a:rPr lang="en-US" dirty="0"/>
              <a:t>Several </a:t>
            </a:r>
            <a:r>
              <a:rPr lang="en-US" dirty="0" smtClean="0">
                <a:solidFill>
                  <a:srgbClr val="FF0000"/>
                </a:solidFill>
              </a:rPr>
              <a:t>quinolones </a:t>
            </a:r>
            <a:r>
              <a:rPr lang="en-US" dirty="0" smtClean="0"/>
              <a:t> </a:t>
            </a:r>
            <a:r>
              <a:rPr lang="en-US" dirty="0"/>
              <a:t>such  as  </a:t>
            </a:r>
            <a:r>
              <a:rPr lang="en-US" dirty="0" err="1"/>
              <a:t>ciprofoxacin</a:t>
            </a:r>
            <a:r>
              <a:rPr lang="en-US" dirty="0"/>
              <a:t>,  </a:t>
            </a:r>
            <a:r>
              <a:rPr lang="en-US" dirty="0" err="1"/>
              <a:t>ofoxacin</a:t>
            </a:r>
            <a:r>
              <a:rPr lang="en-US" dirty="0"/>
              <a:t>,  and  </a:t>
            </a:r>
            <a:r>
              <a:rPr lang="en-US" dirty="0" err="1"/>
              <a:t>norfoxacin</a:t>
            </a:r>
            <a:r>
              <a:rPr lang="en-US" dirty="0"/>
              <a:t> may  be </a:t>
            </a:r>
            <a:r>
              <a:rPr lang="en-US" dirty="0" smtClean="0"/>
              <a:t>useful  </a:t>
            </a:r>
            <a:r>
              <a:rPr lang="en-US" dirty="0"/>
              <a:t>in  these  patients</a:t>
            </a:r>
          </a:p>
        </p:txBody>
      </p:sp>
    </p:spTree>
    <p:extLst>
      <p:ext uri="{BB962C8B-B14F-4D97-AF65-F5344CB8AC3E}">
        <p14:creationId xmlns:p14="http://schemas.microsoft.com/office/powerpoint/2010/main" xmlns="" val="323182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 In  ears  that  become  repeatedly  infected  but </a:t>
            </a:r>
            <a:r>
              <a:rPr lang="en-US" dirty="0" smtClean="0"/>
              <a:t>clear  </a:t>
            </a:r>
            <a:r>
              <a:rPr lang="en-US" dirty="0"/>
              <a:t>between  episodes,  </a:t>
            </a:r>
            <a:r>
              <a:rPr lang="en-US" dirty="0" err="1"/>
              <a:t>tympanoplasty</a:t>
            </a:r>
            <a:r>
              <a:rPr lang="en-US" dirty="0"/>
              <a:t>  should  be  considered.  Ideally, </a:t>
            </a:r>
            <a:r>
              <a:rPr lang="en-US" dirty="0" smtClean="0"/>
              <a:t>an  </a:t>
            </a:r>
            <a:r>
              <a:rPr lang="en-US" dirty="0"/>
              <a:t>ear  with  a  tympanic membrane  perforation  should  be  free  from </a:t>
            </a:r>
            <a:r>
              <a:rPr lang="en-US" dirty="0" smtClean="0"/>
              <a:t>infection </a:t>
            </a:r>
            <a:r>
              <a:rPr lang="en-US" dirty="0"/>
              <a:t>for 3 months before </a:t>
            </a:r>
            <a:r>
              <a:rPr lang="en-US" dirty="0" err="1"/>
              <a:t>tympanoplasty</a:t>
            </a:r>
            <a:r>
              <a:rPr lang="en-US" dirty="0" smtClean="0"/>
              <a:t>.</a:t>
            </a:r>
          </a:p>
          <a:p>
            <a:r>
              <a:rPr lang="en-US" dirty="0"/>
              <a:t>In  some  patients,  chronic  infection with  </a:t>
            </a:r>
            <a:r>
              <a:rPr lang="en-US" dirty="0" err="1"/>
              <a:t>otorrhea</a:t>
            </a:r>
            <a:r>
              <a:rPr lang="en-US" dirty="0"/>
              <a:t>,  but without </a:t>
            </a:r>
            <a:r>
              <a:rPr lang="en-US" dirty="0" err="1" smtClean="0"/>
              <a:t>cholesteatoma</a:t>
            </a:r>
            <a:r>
              <a:rPr lang="en-US" dirty="0"/>
              <a:t>,  persists  despite  aggressive  medical  therapy.  In  these </a:t>
            </a:r>
            <a:r>
              <a:rPr lang="en-US" dirty="0" smtClean="0"/>
              <a:t>cases</a:t>
            </a:r>
            <a:r>
              <a:rPr lang="en-US" dirty="0"/>
              <a:t>,  two  options  should  be  considered:  long-term  (6  to  8  weeks) </a:t>
            </a:r>
            <a:r>
              <a:rPr lang="en-US" dirty="0" smtClean="0"/>
              <a:t>intravenous </a:t>
            </a:r>
            <a:r>
              <a:rPr lang="en-US" dirty="0"/>
              <a:t>antibiotics or </a:t>
            </a:r>
            <a:r>
              <a:rPr lang="en-US" dirty="0" err="1"/>
              <a:t>tympanomastoid</a:t>
            </a:r>
            <a:r>
              <a:rPr lang="en-US" dirty="0"/>
              <a:t> surgery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647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Aural </a:t>
            </a:r>
            <a:r>
              <a:rPr lang="en-US" dirty="0" err="1"/>
              <a:t>cholesteatomas</a:t>
            </a:r>
            <a:r>
              <a:rPr lang="en-US" dirty="0"/>
              <a:t> are epidermal inclusion cysts of the middle ear or </a:t>
            </a:r>
            <a:r>
              <a:rPr lang="en-US" dirty="0" smtClean="0"/>
              <a:t>mastoid  </a:t>
            </a:r>
          </a:p>
          <a:p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contain the </a:t>
            </a:r>
            <a:r>
              <a:rPr lang="en-US" dirty="0">
                <a:solidFill>
                  <a:srgbClr val="FF0000"/>
                </a:solidFill>
              </a:rPr>
              <a:t>desquamated </a:t>
            </a:r>
            <a:r>
              <a:rPr lang="en-US" dirty="0" smtClean="0">
                <a:solidFill>
                  <a:srgbClr val="FF0000"/>
                </a:solidFill>
              </a:rPr>
              <a:t>debris </a:t>
            </a:r>
            <a:r>
              <a:rPr lang="en-US" dirty="0"/>
              <a:t>(principally keratin) from their keratinizing, squamous epithelial </a:t>
            </a:r>
            <a:r>
              <a:rPr lang="en-US" dirty="0" smtClean="0"/>
              <a:t>lining</a:t>
            </a:r>
          </a:p>
          <a:p>
            <a:endParaRPr lang="en-US" dirty="0" smtClean="0"/>
          </a:p>
          <a:p>
            <a:r>
              <a:rPr lang="en-US" dirty="0" err="1"/>
              <a:t>Cholesteatomas</a:t>
            </a:r>
            <a:r>
              <a:rPr lang="en-US" dirty="0"/>
              <a:t> of  the  temporal bone </a:t>
            </a: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congenital 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 acquired</a:t>
            </a:r>
          </a:p>
          <a:p>
            <a:endParaRPr lang="en-US" dirty="0" smtClean="0"/>
          </a:p>
          <a:p>
            <a:r>
              <a:rPr lang="en-US" dirty="0"/>
              <a:t>Acquired </a:t>
            </a:r>
            <a:r>
              <a:rPr lang="en-US" dirty="0" err="1"/>
              <a:t>cholesteatomas</a:t>
            </a:r>
            <a:r>
              <a:rPr lang="en-US" dirty="0"/>
              <a:t> are the consequence of OME, AOM, or both.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Chronic Otitis Media with </a:t>
            </a:r>
            <a:r>
              <a:rPr lang="en-US" dirty="0" err="1">
                <a:solidFill>
                  <a:srgbClr val="FF0000"/>
                </a:solidFill>
              </a:rPr>
              <a:t>Cholesteatoma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88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The diagnosis of  aural  </a:t>
            </a:r>
            <a:r>
              <a:rPr lang="en-US" dirty="0" err="1"/>
              <a:t>cholesteatoma</a:t>
            </a:r>
            <a:r>
              <a:rPr lang="en-US" dirty="0"/>
              <a:t>  is made on </a:t>
            </a:r>
            <a:r>
              <a:rPr lang="en-US" dirty="0" err="1">
                <a:solidFill>
                  <a:srgbClr val="FF0000"/>
                </a:solidFill>
              </a:rPr>
              <a:t>otoscopic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examination</a:t>
            </a:r>
          </a:p>
          <a:p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CT</a:t>
            </a:r>
            <a:r>
              <a:rPr lang="en-US" dirty="0" smtClean="0">
                <a:solidFill>
                  <a:srgbClr val="FF0000"/>
                </a:solidFill>
              </a:rPr>
              <a:t>&amp; MRI </a:t>
            </a:r>
            <a:r>
              <a:rPr lang="en-US" dirty="0"/>
              <a:t>(may be used to complement the clinical </a:t>
            </a:r>
            <a:r>
              <a:rPr lang="en-US" dirty="0" smtClean="0"/>
              <a:t>examination)</a:t>
            </a:r>
          </a:p>
          <a:p>
            <a:endParaRPr lang="en-US" dirty="0" smtClean="0"/>
          </a:p>
          <a:p>
            <a:r>
              <a:rPr lang="en-US" dirty="0"/>
              <a:t>HRCT  is useful for operative </a:t>
            </a:r>
            <a:r>
              <a:rPr lang="en-US" dirty="0" smtClean="0"/>
              <a:t>planning</a:t>
            </a:r>
          </a:p>
          <a:p>
            <a:endParaRPr lang="en-US" dirty="0" smtClean="0"/>
          </a:p>
          <a:p>
            <a:r>
              <a:rPr lang="en-US" dirty="0"/>
              <a:t>The  symptoms of </a:t>
            </a:r>
            <a:r>
              <a:rPr lang="en-US" dirty="0" err="1" smtClean="0"/>
              <a:t>cholesteatoma</a:t>
            </a:r>
            <a:r>
              <a:rPr lang="en-US" dirty="0"/>
              <a:t>  </a:t>
            </a:r>
            <a:r>
              <a:rPr lang="en-US" dirty="0" smtClean="0"/>
              <a:t>vary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asymptomatic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 conductive </a:t>
            </a:r>
            <a:r>
              <a:rPr lang="en-US" dirty="0">
                <a:solidFill>
                  <a:srgbClr val="FF0000"/>
                </a:solidFill>
              </a:rPr>
              <a:t>hearing </a:t>
            </a:r>
            <a:r>
              <a:rPr lang="en-US" dirty="0" smtClean="0">
                <a:solidFill>
                  <a:srgbClr val="FF0000"/>
                </a:solidFill>
              </a:rPr>
              <a:t>loss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malodorous </a:t>
            </a:r>
            <a:r>
              <a:rPr lang="en-US" dirty="0" err="1" smtClean="0">
                <a:solidFill>
                  <a:srgbClr val="FF0000"/>
                </a:solidFill>
              </a:rPr>
              <a:t>otorrhea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Some  patients  have  signs  and  symptoms  of  the  complications  of  </a:t>
            </a:r>
            <a:r>
              <a:rPr lang="en-US" dirty="0" smtClean="0"/>
              <a:t>a </a:t>
            </a:r>
            <a:r>
              <a:rPr lang="en-US" dirty="0" err="1" smtClean="0"/>
              <a:t>cholesteatoma</a:t>
            </a:r>
            <a:r>
              <a:rPr lang="en-US" dirty="0" smtClean="0"/>
              <a:t>: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vertigo </a:t>
            </a: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hearing loss caused by a </a:t>
            </a:r>
            <a:r>
              <a:rPr lang="en-US" dirty="0" smtClean="0"/>
              <a:t>labyrinthine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 fistula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facial </a:t>
            </a:r>
            <a:r>
              <a:rPr lang="en-US" dirty="0"/>
              <a:t>nerve </a:t>
            </a:r>
            <a:r>
              <a:rPr lang="en-US" dirty="0" smtClean="0"/>
              <a:t>paralysis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intracranial </a:t>
            </a:r>
            <a:r>
              <a:rPr lang="en-US" dirty="0"/>
              <a:t>infection.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Diagnosis</a:t>
            </a:r>
          </a:p>
        </p:txBody>
      </p:sp>
    </p:spTree>
    <p:extLst>
      <p:ext uri="{BB962C8B-B14F-4D97-AF65-F5344CB8AC3E}">
        <p14:creationId xmlns:p14="http://schemas.microsoft.com/office/powerpoint/2010/main" xmlns="" val="304228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12" y="2981916"/>
            <a:ext cx="1857815" cy="247708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cholesteatoma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895" y="2893860"/>
            <a:ext cx="2050218" cy="2702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919" y="2893860"/>
            <a:ext cx="2083736" cy="25647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3750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Congenital </a:t>
            </a:r>
            <a:r>
              <a:rPr lang="en-US" dirty="0" err="1"/>
              <a:t>cholesteatomas</a:t>
            </a:r>
            <a:r>
              <a:rPr lang="en-US" dirty="0"/>
              <a:t>, by </a:t>
            </a:r>
            <a:r>
              <a:rPr lang="en-US" dirty="0" err="1"/>
              <a:t>defnition</a:t>
            </a:r>
            <a:r>
              <a:rPr lang="en-US" dirty="0"/>
              <a:t>, originate from areas of </a:t>
            </a:r>
            <a:r>
              <a:rPr lang="en-US" dirty="0" smtClean="0"/>
              <a:t>keratinizing </a:t>
            </a:r>
            <a:r>
              <a:rPr lang="en-US" dirty="0"/>
              <a:t>epithelium within the middle ear </a:t>
            </a:r>
            <a:r>
              <a:rPr lang="en-US" dirty="0" smtClean="0"/>
              <a:t>cleft</a:t>
            </a:r>
          </a:p>
          <a:p>
            <a:r>
              <a:rPr lang="en-US" dirty="0"/>
              <a:t>The pathogenesis of acquired </a:t>
            </a:r>
            <a:r>
              <a:rPr lang="en-US" dirty="0" err="1"/>
              <a:t>cholesteatoma</a:t>
            </a:r>
            <a:r>
              <a:rPr lang="en-US" dirty="0"/>
              <a:t> has been debated for </a:t>
            </a:r>
            <a:r>
              <a:rPr lang="en-US" dirty="0" smtClean="0"/>
              <a:t>more </a:t>
            </a:r>
            <a:r>
              <a:rPr lang="en-US" dirty="0"/>
              <a:t>than a century. There are four basic theories of the pathogenesis </a:t>
            </a:r>
            <a:r>
              <a:rPr lang="en-US" dirty="0" smtClean="0"/>
              <a:t>of  </a:t>
            </a:r>
            <a:r>
              <a:rPr lang="en-US" dirty="0"/>
              <a:t>acquired  aural  </a:t>
            </a:r>
            <a:r>
              <a:rPr lang="en-US" dirty="0" err="1"/>
              <a:t>cholesteatoma</a:t>
            </a:r>
            <a:r>
              <a:rPr lang="en-US" dirty="0"/>
              <a:t>:  (1)  invagination  of  the  tympanic </a:t>
            </a:r>
            <a:r>
              <a:rPr lang="en-US" dirty="0" smtClean="0"/>
              <a:t>membrane </a:t>
            </a:r>
            <a:r>
              <a:rPr lang="en-US" dirty="0"/>
              <a:t>(retraction pocket </a:t>
            </a:r>
            <a:r>
              <a:rPr lang="en-US" dirty="0" err="1"/>
              <a:t>cholesteatoma</a:t>
            </a:r>
            <a:r>
              <a:rPr lang="en-US" dirty="0"/>
              <a:t>), (2) basal cell hyperplasia, </a:t>
            </a:r>
            <a:r>
              <a:rPr lang="en-US" dirty="0" smtClean="0"/>
              <a:t>(</a:t>
            </a:r>
            <a:r>
              <a:rPr lang="en-US" dirty="0"/>
              <a:t>3)  epithelial  ingrowth  through  a perforation  (the migration  theory), </a:t>
            </a:r>
            <a:r>
              <a:rPr lang="en-US" dirty="0" smtClean="0"/>
              <a:t>and  </a:t>
            </a:r>
            <a:r>
              <a:rPr lang="en-US" dirty="0"/>
              <a:t>(4)  squamous metaplasia  of middle  ear  epithelium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Pathogenesis</a:t>
            </a:r>
          </a:p>
        </p:txBody>
      </p:sp>
    </p:spTree>
    <p:extLst>
      <p:ext uri="{BB962C8B-B14F-4D97-AF65-F5344CB8AC3E}">
        <p14:creationId xmlns:p14="http://schemas.microsoft.com/office/powerpoint/2010/main" xmlns="" val="287570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26091"/>
          </a:xfrm>
        </p:spPr>
        <p:txBody>
          <a:bodyPr/>
          <a:lstStyle/>
          <a:p>
            <a:r>
              <a:rPr lang="en-US" dirty="0"/>
              <a:t>Acute or recurrent  infection of the middle ear may result  in a </a:t>
            </a:r>
            <a:r>
              <a:rPr lang="en-US" dirty="0" smtClean="0">
                <a:solidFill>
                  <a:srgbClr val="FF0000"/>
                </a:solidFill>
              </a:rPr>
              <a:t>permanent </a:t>
            </a:r>
            <a:r>
              <a:rPr lang="en-US" dirty="0">
                <a:solidFill>
                  <a:srgbClr val="FF0000"/>
                </a:solidFill>
              </a:rPr>
              <a:t>perforation </a:t>
            </a:r>
            <a:r>
              <a:rPr lang="en-US" dirty="0"/>
              <a:t>of the tympanic </a:t>
            </a:r>
            <a:r>
              <a:rPr lang="en-US" dirty="0" smtClean="0"/>
              <a:t>membrane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Ears with chronic </a:t>
            </a:r>
            <a:r>
              <a:rPr lang="en-US" dirty="0" smtClean="0"/>
              <a:t>perforations  </a:t>
            </a:r>
            <a:r>
              <a:rPr lang="en-US" dirty="0"/>
              <a:t>without  </a:t>
            </a:r>
            <a:r>
              <a:rPr lang="en-US" dirty="0" err="1"/>
              <a:t>cholesteatoma</a:t>
            </a:r>
            <a:r>
              <a:rPr lang="en-US" dirty="0"/>
              <a:t>  may  be  chronically  or  intermittently </a:t>
            </a:r>
            <a:r>
              <a:rPr lang="en-US" dirty="0" smtClean="0"/>
              <a:t>Infected.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Chronic Otitis Media without </a:t>
            </a:r>
            <a:r>
              <a:rPr lang="en-US" dirty="0" err="1">
                <a:solidFill>
                  <a:srgbClr val="FF0000"/>
                </a:solidFill>
              </a:rPr>
              <a:t>Cholesteatoma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84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82421C-E1E5-4ACF-BDAA-B7D3B7D06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68" y="990600"/>
            <a:ext cx="8340732" cy="5029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u="sng" dirty="0" smtClean="0">
                <a:solidFill>
                  <a:srgbClr val="FF0000"/>
                </a:solidFill>
              </a:rPr>
              <a:t>underlying Eustachian tube dysfunction </a:t>
            </a:r>
            <a:r>
              <a:rPr lang="en-US" dirty="0" smtClean="0"/>
              <a:t>that causes retraction of pars </a:t>
            </a:r>
            <a:r>
              <a:rPr lang="en-US" dirty="0" err="1" smtClean="0"/>
              <a:t>flaccida</a:t>
            </a:r>
            <a:endParaRPr lang="en-US" dirty="0" smtClean="0"/>
          </a:p>
          <a:p>
            <a:pPr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keratinizing </a:t>
            </a:r>
            <a:r>
              <a:rPr lang="en-US" dirty="0" err="1" smtClean="0"/>
              <a:t>squamous</a:t>
            </a:r>
            <a:r>
              <a:rPr lang="en-US" dirty="0" smtClean="0"/>
              <a:t> epithelium has grown beyond its normal limits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 A typical  </a:t>
            </a:r>
            <a:r>
              <a:rPr lang="en-US" dirty="0" smtClean="0">
                <a:solidFill>
                  <a:srgbClr val="FF0000"/>
                </a:solidFill>
              </a:rPr>
              <a:t>attic  retraction  </a:t>
            </a:r>
            <a:r>
              <a:rPr lang="en-US" dirty="0" err="1" smtClean="0">
                <a:solidFill>
                  <a:srgbClr val="FF0000"/>
                </a:solidFill>
              </a:rPr>
              <a:t>cholesteatoma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appears  as a defect of variable size adjacent to the </a:t>
            </a:r>
            <a:r>
              <a:rPr lang="en-US" u="sng" dirty="0" err="1" smtClean="0"/>
              <a:t>posterosuperior</a:t>
            </a:r>
            <a:r>
              <a:rPr lang="en-US" u="sng" dirty="0" smtClean="0"/>
              <a:t> portion of the tympanic </a:t>
            </a:r>
            <a:r>
              <a:rPr lang="en-US" dirty="0" smtClean="0"/>
              <a:t>membrane in  the  region  of  the pars </a:t>
            </a:r>
            <a:r>
              <a:rPr lang="en-US" dirty="0" err="1" smtClean="0"/>
              <a:t>faccida</a:t>
            </a:r>
            <a:r>
              <a:rPr lang="en-US" dirty="0" smtClean="0"/>
              <a:t> with </a:t>
            </a:r>
            <a:r>
              <a:rPr lang="en-US" dirty="0" err="1" smtClean="0"/>
              <a:t>scutum</a:t>
            </a:r>
            <a:r>
              <a:rPr lang="en-US" dirty="0" smtClean="0"/>
              <a:t> erosion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buNone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48B266-F38F-484A-A089-D958B4E0A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Acquired </a:t>
            </a:r>
            <a:r>
              <a:rPr lang="en-US" dirty="0" err="1">
                <a:solidFill>
                  <a:srgbClr val="FF0000"/>
                </a:solidFill>
              </a:rPr>
              <a:t>cholestatoma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74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759FA5F-5961-4384-952B-0D15EE24A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4495800" cy="4127212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xmlns="" id="{942E77E7-44C9-4658-9689-A9E182FD67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295400"/>
            <a:ext cx="4267200" cy="472334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5334000" cy="525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r>
              <a:rPr lang="en-US" dirty="0" smtClean="0"/>
              <a:t>keratinizing </a:t>
            </a:r>
            <a:r>
              <a:rPr lang="en-US" dirty="0"/>
              <a:t>epithelium </a:t>
            </a:r>
            <a:r>
              <a:rPr lang="en-US" dirty="0" smtClean="0"/>
              <a:t>has </a:t>
            </a:r>
            <a:r>
              <a:rPr lang="en-US" dirty="0" smtClean="0">
                <a:solidFill>
                  <a:srgbClr val="FF0000"/>
                </a:solidFill>
              </a:rPr>
              <a:t>migrated</a:t>
            </a:r>
            <a:r>
              <a:rPr lang="en-US" dirty="0" smtClean="0"/>
              <a:t> </a:t>
            </a:r>
            <a:r>
              <a:rPr lang="en-US" dirty="0"/>
              <a:t>through a perforation into the middle </a:t>
            </a:r>
            <a:r>
              <a:rPr lang="en-US" dirty="0" smtClean="0"/>
              <a:t>ear</a:t>
            </a:r>
          </a:p>
          <a:p>
            <a:r>
              <a:rPr lang="en-US" dirty="0" smtClean="0"/>
              <a:t> </a:t>
            </a:r>
            <a:r>
              <a:rPr lang="en-US" dirty="0"/>
              <a:t>(secondary acquired </a:t>
            </a:r>
            <a:r>
              <a:rPr lang="en-US" dirty="0" err="1" smtClean="0"/>
              <a:t>cholesteatoma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The presence of </a:t>
            </a:r>
            <a:r>
              <a:rPr lang="en-US" dirty="0" smtClean="0">
                <a:solidFill>
                  <a:srgbClr val="FF0000"/>
                </a:solidFill>
              </a:rPr>
              <a:t>an aural polyp  </a:t>
            </a:r>
            <a:r>
              <a:rPr lang="en-US" dirty="0" smtClean="0"/>
              <a:t>in a chronically  infected  ear  should  be  considered  to  be  a  </a:t>
            </a:r>
            <a:r>
              <a:rPr lang="en-US" dirty="0" err="1" smtClean="0"/>
              <a:t>cholesteatoma</a:t>
            </a:r>
            <a:r>
              <a:rPr lang="en-US" dirty="0" smtClean="0"/>
              <a:t> until proved otherwise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69140"/>
            <a:ext cx="2667000" cy="268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829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38400"/>
            <a:ext cx="3648075" cy="362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10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3EB6B7-A84C-4F56-871B-3891A5D18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624078" indent="-514350" eaLnBrk="1" hangingPunct="1">
              <a:buNone/>
              <a:defRPr/>
            </a:pPr>
            <a:endParaRPr lang="en-US" sz="5800" dirty="0"/>
          </a:p>
          <a:p>
            <a:pPr marL="850392" lvl="1" indent="-457200">
              <a:buNone/>
              <a:defRPr/>
            </a:pPr>
            <a:r>
              <a:rPr lang="en-US" sz="5100" dirty="0" smtClean="0"/>
              <a:t>behind an intact tympanic membrane</a:t>
            </a:r>
          </a:p>
          <a:p>
            <a:pPr marL="1136142" lvl="1" indent="-742950" eaLnBrk="1" hangingPunct="1">
              <a:buNone/>
              <a:defRPr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1136142" lvl="1" indent="-742950" eaLnBrk="1" hangingPunct="1">
              <a:buFont typeface="+mj-lt"/>
              <a:buAutoNum type="arabicPeriod"/>
              <a:defRPr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1136142" lvl="1" indent="-742950" eaLnBrk="1" hangingPunct="1">
              <a:buFont typeface="+mj-lt"/>
              <a:buAutoNum type="arabicPeriod"/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White </a:t>
            </a:r>
            <a:r>
              <a:rPr lang="en-US" sz="3600" dirty="0">
                <a:solidFill>
                  <a:srgbClr val="FF0000"/>
                </a:solidFill>
              </a:rPr>
              <a:t>mass </a:t>
            </a:r>
            <a:r>
              <a:rPr lang="en-US" sz="3600" dirty="0"/>
              <a:t>medial to normal tympanic </a:t>
            </a:r>
            <a:r>
              <a:rPr lang="en-US" sz="3600" dirty="0" smtClean="0"/>
              <a:t>membrane</a:t>
            </a:r>
            <a:endParaRPr lang="en-US" sz="3600" dirty="0"/>
          </a:p>
          <a:p>
            <a:pPr marL="1136142" lvl="1" indent="-742950" eaLnBrk="1" hangingPunct="1">
              <a:buFont typeface="+mj-lt"/>
              <a:buAutoNum type="arabicPeriod"/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Normal </a:t>
            </a:r>
            <a:r>
              <a:rPr lang="en-US" sz="3600" dirty="0">
                <a:solidFill>
                  <a:srgbClr val="FF0000"/>
                </a:solidFill>
              </a:rPr>
              <a:t>pars </a:t>
            </a:r>
            <a:r>
              <a:rPr lang="en-US" sz="3600" dirty="0" err="1">
                <a:solidFill>
                  <a:srgbClr val="FF0000"/>
                </a:solidFill>
              </a:rPr>
              <a:t>flaccida</a:t>
            </a:r>
            <a:r>
              <a:rPr lang="en-US" sz="3600" dirty="0">
                <a:solidFill>
                  <a:srgbClr val="FF0000"/>
                </a:solidFill>
              </a:rPr>
              <a:t> and pars </a:t>
            </a:r>
            <a:r>
              <a:rPr lang="en-US" sz="3600" dirty="0" err="1" smtClean="0">
                <a:solidFill>
                  <a:srgbClr val="FF0000"/>
                </a:solidFill>
              </a:rPr>
              <a:t>tensa</a:t>
            </a:r>
            <a:endParaRPr lang="en-US" sz="3600" dirty="0"/>
          </a:p>
          <a:p>
            <a:pPr marL="1136142" lvl="1" indent="-742950" eaLnBrk="1" hangingPunct="1">
              <a:buFont typeface="+mj-lt"/>
              <a:buAutoNum type="arabicPeriod"/>
              <a:defRPr/>
            </a:pPr>
            <a:r>
              <a:rPr lang="en-US" sz="3600" dirty="0">
                <a:solidFill>
                  <a:srgbClr val="FF0000"/>
                </a:solidFill>
              </a:rPr>
              <a:t>No</a:t>
            </a:r>
            <a:r>
              <a:rPr lang="en-US" sz="3600" dirty="0"/>
              <a:t> prior history of </a:t>
            </a:r>
            <a:r>
              <a:rPr lang="en-US" sz="3600" dirty="0">
                <a:solidFill>
                  <a:srgbClr val="FF0000"/>
                </a:solidFill>
              </a:rPr>
              <a:t>otorrhea or </a:t>
            </a:r>
            <a:r>
              <a:rPr lang="en-US" sz="3600" dirty="0" smtClean="0">
                <a:solidFill>
                  <a:srgbClr val="FF0000"/>
                </a:solidFill>
              </a:rPr>
              <a:t>perforations</a:t>
            </a:r>
            <a:endParaRPr lang="en-US" sz="3600" dirty="0"/>
          </a:p>
          <a:p>
            <a:pPr marL="1136142" lvl="1" indent="-742950" eaLnBrk="1" hangingPunct="1">
              <a:buFont typeface="+mj-lt"/>
              <a:buAutoNum type="arabicPeriod"/>
              <a:defRPr/>
            </a:pPr>
            <a:r>
              <a:rPr lang="en-US" sz="3600" dirty="0"/>
              <a:t>No prior </a:t>
            </a:r>
            <a:r>
              <a:rPr lang="en-US" sz="3600" dirty="0" err="1"/>
              <a:t>otologic</a:t>
            </a:r>
            <a:r>
              <a:rPr lang="en-US" sz="3600" dirty="0"/>
              <a:t> </a:t>
            </a:r>
            <a:r>
              <a:rPr lang="en-US" sz="3600" dirty="0" smtClean="0"/>
              <a:t>procedures</a:t>
            </a:r>
            <a:endParaRPr lang="en-US" sz="3600" dirty="0"/>
          </a:p>
          <a:p>
            <a:pPr marL="1136142" lvl="1" indent="-742950" eaLnBrk="1" hangingPunct="1">
              <a:buFont typeface="+mj-lt"/>
              <a:buAutoNum type="arabicPeriod"/>
              <a:defRPr/>
            </a:pPr>
            <a:r>
              <a:rPr lang="en-US" sz="3600" dirty="0"/>
              <a:t>Prior bouts of otitis media were not grounds for exclusion as was the case in original definition 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1C8906-8984-480E-9358-0A7F06B8F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Congenital cholesteatoma</a:t>
            </a:r>
          </a:p>
        </p:txBody>
      </p:sp>
    </p:spTree>
    <p:extLst>
      <p:ext uri="{BB962C8B-B14F-4D97-AF65-F5344CB8AC3E}">
        <p14:creationId xmlns="" xmlns:p14="http://schemas.microsoft.com/office/powerpoint/2010/main" val="280633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2EC605F-628F-4FD4-BB0B-C23CE6C1C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5" y="1577013"/>
            <a:ext cx="4222697" cy="528099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806BCE-03A2-4E06-AACA-1B949BD84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Congenital cholesteatoma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9A93EE0-941D-48BC-B673-D1E7C1404B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094" y="1577008"/>
            <a:ext cx="4110605" cy="5177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391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Chronic  </a:t>
            </a:r>
            <a:r>
              <a:rPr lang="en-US" u="sng" dirty="0" err="1">
                <a:solidFill>
                  <a:srgbClr val="FF0000"/>
                </a:solidFill>
              </a:rPr>
              <a:t>suppurative</a:t>
            </a:r>
            <a:r>
              <a:rPr lang="en-US" dirty="0"/>
              <a:t> otitis media presents </a:t>
            </a:r>
            <a:r>
              <a:rPr lang="en-US" dirty="0" smtClean="0"/>
              <a:t> initially </a:t>
            </a:r>
            <a:r>
              <a:rPr lang="en-US" dirty="0"/>
              <a:t>with  </a:t>
            </a:r>
            <a:r>
              <a:rPr lang="en-US" dirty="0">
                <a:solidFill>
                  <a:srgbClr val="FF0000"/>
                </a:solidFill>
              </a:rPr>
              <a:t>chronic </a:t>
            </a:r>
            <a:r>
              <a:rPr lang="en-US" dirty="0" err="1" smtClean="0">
                <a:solidFill>
                  <a:srgbClr val="FF0000"/>
                </a:solidFill>
              </a:rPr>
              <a:t>otorrhea</a:t>
            </a:r>
            <a:r>
              <a:rPr lang="en-US" dirty="0"/>
              <a:t>(</a:t>
            </a:r>
            <a:r>
              <a:rPr lang="en-US" dirty="0" smtClean="0"/>
              <a:t>generally </a:t>
            </a:r>
            <a:r>
              <a:rPr lang="en-US" dirty="0"/>
              <a:t>a </a:t>
            </a:r>
            <a:r>
              <a:rPr lang="en-US" dirty="0" err="1" smtClean="0"/>
              <a:t>mucopurulent</a:t>
            </a:r>
            <a:r>
              <a:rPr lang="en-US" dirty="0" smtClean="0"/>
              <a:t>  discharge) </a:t>
            </a:r>
            <a:r>
              <a:rPr lang="en-US" dirty="0"/>
              <a:t>through  the  </a:t>
            </a:r>
            <a:r>
              <a:rPr lang="en-US" dirty="0" err="1"/>
              <a:t>nonintact</a:t>
            </a:r>
            <a:r>
              <a:rPr lang="en-US" dirty="0"/>
              <a:t>  tympanic </a:t>
            </a:r>
            <a:r>
              <a:rPr lang="en-US" dirty="0" smtClean="0"/>
              <a:t>membrane.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After  the  infection </a:t>
            </a:r>
            <a:r>
              <a:rPr lang="en-US" dirty="0"/>
              <a:t>clears.  the patient has </a:t>
            </a:r>
            <a:r>
              <a:rPr lang="en-US" dirty="0" smtClean="0"/>
              <a:t>few </a:t>
            </a:r>
            <a:r>
              <a:rPr lang="en-US" dirty="0"/>
              <a:t>or no  symptoms  other than a  </a:t>
            </a:r>
            <a:r>
              <a:rPr lang="en-US" dirty="0">
                <a:solidFill>
                  <a:srgbClr val="FF0000"/>
                </a:solidFill>
              </a:rPr>
              <a:t>variable degree of </a:t>
            </a:r>
            <a:r>
              <a:rPr lang="en-US" dirty="0" smtClean="0">
                <a:solidFill>
                  <a:srgbClr val="FF0000"/>
                </a:solidFill>
              </a:rPr>
              <a:t>hearing loss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The  recurrence of infection may cause pain. but this is </a:t>
            </a:r>
            <a:r>
              <a:rPr lang="en-US" dirty="0" smtClean="0"/>
              <a:t>not  </a:t>
            </a:r>
            <a:r>
              <a:rPr lang="en-US" dirty="0"/>
              <a:t>always  </a:t>
            </a:r>
            <a:r>
              <a:rPr lang="en-US" dirty="0" smtClean="0"/>
              <a:t>present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Aural  discharge  reappears  and </a:t>
            </a:r>
            <a:r>
              <a:rPr lang="en-US" dirty="0" smtClean="0"/>
              <a:t>may  </a:t>
            </a:r>
            <a:r>
              <a:rPr lang="en-US" dirty="0"/>
              <a:t>be  creamy  or </a:t>
            </a:r>
            <a:r>
              <a:rPr lang="en-US" dirty="0" err="1"/>
              <a:t>mucopurulent</a:t>
            </a:r>
            <a:r>
              <a:rPr lang="en-US" dirty="0"/>
              <a:t>  in  the  presence  </a:t>
            </a:r>
            <a:r>
              <a:rPr lang="en-US" dirty="0" smtClean="0"/>
              <a:t>of an  </a:t>
            </a:r>
            <a:r>
              <a:rPr lang="en-US" dirty="0"/>
              <a:t>acute  </a:t>
            </a:r>
            <a:r>
              <a:rPr lang="en-US" dirty="0" smtClean="0"/>
              <a:t>infection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Chronic  drainage  </a:t>
            </a: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odorless,  </a:t>
            </a:r>
            <a:r>
              <a:rPr lang="en-US" dirty="0"/>
              <a:t>stringy mucus  </a:t>
            </a: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fetid  </a:t>
            </a:r>
            <a:r>
              <a:rPr lang="en-US" dirty="0"/>
              <a:t>smell </a:t>
            </a:r>
            <a:r>
              <a:rPr lang="en-US" dirty="0" smtClean="0"/>
              <a:t>due  </a:t>
            </a:r>
            <a:r>
              <a:rPr lang="en-US" dirty="0"/>
              <a:t>to chronic  infection with Pseudomonas  or </a:t>
            </a:r>
            <a:r>
              <a:rPr lang="en-US" dirty="0" smtClean="0"/>
              <a:t>anaerobes</a:t>
            </a:r>
            <a:r>
              <a:rPr lang="en-US" dirty="0"/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symptoms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679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C8937A10-D7A5-4839-AC17-AB4F6BBCF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18" y="2142653"/>
            <a:ext cx="3580482" cy="451468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3F7085-BF6F-406B-AC91-228D09973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otitis media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545A6A4-334D-4B4F-A81E-28234D0AA8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85" y="2099778"/>
            <a:ext cx="3567789" cy="45575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102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23335" y="2319179"/>
            <a:ext cx="4926330" cy="318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4331361-7152-4716-91B4-615165F988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62" y="1306640"/>
            <a:ext cx="3123955" cy="52098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A22E1C3E-39F2-42D2-9102-6E6093512E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364" y="434110"/>
            <a:ext cx="5382986" cy="4790858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565018-1522-4437-81D2-12FFE2F90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948040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Tympanic membrane </a:t>
            </a:r>
            <a:r>
              <a:rPr lang="en-US" dirty="0" smtClean="0">
                <a:solidFill>
                  <a:srgbClr val="FF0000"/>
                </a:solidFill>
              </a:rPr>
              <a:t>perforation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 AOM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chronic </a:t>
            </a:r>
            <a:r>
              <a:rPr lang="en-US" dirty="0" err="1"/>
              <a:t>otitis</a:t>
            </a:r>
            <a:r>
              <a:rPr lang="en-US" dirty="0"/>
              <a:t> </a:t>
            </a:r>
            <a:r>
              <a:rPr lang="en-US" dirty="0" smtClean="0"/>
              <a:t>media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trauma </a:t>
            </a:r>
            <a:r>
              <a:rPr lang="en-US" dirty="0"/>
              <a:t>(injury or surgery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/>
              <a:t>Perforation  of  the  tympanic  membrane,  </a:t>
            </a:r>
            <a:r>
              <a:rPr lang="en-US" dirty="0" smtClean="0"/>
              <a:t>especially  </a:t>
            </a:r>
            <a:r>
              <a:rPr lang="en-US" dirty="0"/>
              <a:t>involving  the  </a:t>
            </a:r>
            <a:r>
              <a:rPr lang="en-US" dirty="0">
                <a:solidFill>
                  <a:srgbClr val="FF0000"/>
                </a:solidFill>
              </a:rPr>
              <a:t>tympanic  </a:t>
            </a:r>
            <a:r>
              <a:rPr lang="en-US" dirty="0" err="1">
                <a:solidFill>
                  <a:srgbClr val="FF0000"/>
                </a:solidFill>
              </a:rPr>
              <a:t>anulus</a:t>
            </a:r>
            <a:r>
              <a:rPr lang="en-US" dirty="0"/>
              <a:t>, may  allow  </a:t>
            </a:r>
            <a:r>
              <a:rPr lang="en-US" dirty="0">
                <a:solidFill>
                  <a:srgbClr val="FF0000"/>
                </a:solidFill>
              </a:rPr>
              <a:t>ingrowth  of  the </a:t>
            </a:r>
            <a:r>
              <a:rPr lang="en-US" dirty="0" smtClean="0">
                <a:solidFill>
                  <a:srgbClr val="FF0000"/>
                </a:solidFill>
              </a:rPr>
              <a:t>keratinizing </a:t>
            </a:r>
            <a:r>
              <a:rPr lang="en-US" dirty="0">
                <a:solidFill>
                  <a:srgbClr val="FF0000"/>
                </a:solidFill>
              </a:rPr>
              <a:t>epithelium </a:t>
            </a:r>
            <a:r>
              <a:rPr lang="en-US" dirty="0"/>
              <a:t>of the ear canal or </a:t>
            </a:r>
            <a:r>
              <a:rPr lang="en-US" dirty="0" smtClean="0"/>
              <a:t>tympanic </a:t>
            </a:r>
            <a:r>
              <a:rPr lang="en-US" dirty="0"/>
              <a:t>membrane, leading </a:t>
            </a:r>
            <a:r>
              <a:rPr lang="en-US" dirty="0" smtClean="0"/>
              <a:t>to  </a:t>
            </a:r>
            <a:r>
              <a:rPr lang="en-US" dirty="0" err="1" smtClean="0">
                <a:solidFill>
                  <a:srgbClr val="FF0000"/>
                </a:solidFill>
              </a:rPr>
              <a:t>cholesteatoma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Diagnosis</a:t>
            </a:r>
          </a:p>
        </p:txBody>
      </p:sp>
    </p:spTree>
    <p:extLst>
      <p:ext uri="{BB962C8B-B14F-4D97-AF65-F5344CB8AC3E}">
        <p14:creationId xmlns:p14="http://schemas.microsoft.com/office/powerpoint/2010/main" xmlns="" val="90370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69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An  ear  with  a  simple  perforation  may  become infected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simple perforation commonly </a:t>
            </a:r>
            <a:r>
              <a:rPr lang="en-US" dirty="0" smtClean="0"/>
              <a:t>is  </a:t>
            </a:r>
            <a:r>
              <a:rPr lang="en-US" dirty="0"/>
              <a:t>seen  as  a  </a:t>
            </a:r>
            <a:r>
              <a:rPr lang="en-US" dirty="0">
                <a:solidFill>
                  <a:srgbClr val="FF0000"/>
                </a:solidFill>
              </a:rPr>
              <a:t>low-frequency  conductive  hearing  loss  </a:t>
            </a:r>
            <a:r>
              <a:rPr lang="en-US" dirty="0" smtClean="0"/>
              <a:t>clinically</a:t>
            </a:r>
          </a:p>
          <a:p>
            <a:endParaRPr lang="en-US" dirty="0" smtClean="0"/>
          </a:p>
          <a:p>
            <a:r>
              <a:rPr lang="en-US" dirty="0" smtClean="0"/>
              <a:t>The  tympanic </a:t>
            </a:r>
            <a:r>
              <a:rPr lang="en-US" dirty="0"/>
              <a:t>membrane  velocity was  found  to  be  decreased  in  </a:t>
            </a:r>
            <a:r>
              <a:rPr lang="en-US" dirty="0" smtClean="0"/>
              <a:t>the  </a:t>
            </a:r>
            <a:r>
              <a:rPr lang="en-US" dirty="0" smtClean="0">
                <a:solidFill>
                  <a:srgbClr val="FF0000"/>
                </a:solidFill>
              </a:rPr>
              <a:t>low  frequency  in a  small perforation </a:t>
            </a:r>
            <a:r>
              <a:rPr lang="en-US" dirty="0" smtClean="0"/>
              <a:t>and  in  the </a:t>
            </a:r>
            <a:r>
              <a:rPr lang="en-US" dirty="0" smtClean="0">
                <a:solidFill>
                  <a:srgbClr val="FF0000"/>
                </a:solidFill>
              </a:rPr>
              <a:t>high and  low  frequencies  in a large perforation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89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8485" y="609599"/>
            <a:ext cx="5611915" cy="579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930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">
  <a:themeElements>
    <a:clrScheme name="default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default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default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201</TotalTime>
  <Words>838</Words>
  <Application>Microsoft Office PowerPoint</Application>
  <PresentationFormat>On-screen Show (4:3)</PresentationFormat>
  <Paragraphs>122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default</vt:lpstr>
      <vt:lpstr>Concourse</vt:lpstr>
      <vt:lpstr>Choronic otitis media</vt:lpstr>
      <vt:lpstr>Chronic Otitis Media without Cholesteatoma</vt:lpstr>
      <vt:lpstr>symptoms</vt:lpstr>
      <vt:lpstr>Chronic otitis media</vt:lpstr>
      <vt:lpstr>Slide 5</vt:lpstr>
      <vt:lpstr>Slide 6</vt:lpstr>
      <vt:lpstr>Diagnosis</vt:lpstr>
      <vt:lpstr>Slide 8</vt:lpstr>
      <vt:lpstr>Slide 9</vt:lpstr>
      <vt:lpstr>Slide 10</vt:lpstr>
      <vt:lpstr>Slide 11</vt:lpstr>
      <vt:lpstr>pathogensis</vt:lpstr>
      <vt:lpstr>Management</vt:lpstr>
      <vt:lpstr>Slide 14</vt:lpstr>
      <vt:lpstr>Slide 15</vt:lpstr>
      <vt:lpstr>Chronic Otitis Media with Cholesteatoma</vt:lpstr>
      <vt:lpstr>Diagnosis</vt:lpstr>
      <vt:lpstr>cholesteatoma</vt:lpstr>
      <vt:lpstr>Pathogenesis</vt:lpstr>
      <vt:lpstr>Acquired cholestatoma</vt:lpstr>
      <vt:lpstr>Slide 21</vt:lpstr>
      <vt:lpstr>Slide 22</vt:lpstr>
      <vt:lpstr>Slide 23</vt:lpstr>
      <vt:lpstr>Slide 24</vt:lpstr>
      <vt:lpstr>Congenital cholesteatoma</vt:lpstr>
      <vt:lpstr>Congenital cholesteatoma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Choronic otitis media</dc:title>
  <dc:creator>dehghani</dc:creator>
  <cp:lastModifiedBy>dr_azimi</cp:lastModifiedBy>
  <cp:revision>29</cp:revision>
  <dcterms:created xsi:type="dcterms:W3CDTF">2006-08-16T00:00:00Z</dcterms:created>
  <dcterms:modified xsi:type="dcterms:W3CDTF">2023-10-26T15:22:31Z</dcterms:modified>
</cp:coreProperties>
</file>