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899" r:id="rId1"/>
  </p:sldMasterIdLst>
  <p:notesMasterIdLst>
    <p:notesMasterId r:id="rId44"/>
  </p:notesMasterIdLst>
  <p:sldIdLst>
    <p:sldId id="256" r:id="rId2"/>
    <p:sldId id="258" r:id="rId3"/>
    <p:sldId id="282" r:id="rId4"/>
    <p:sldId id="270" r:id="rId5"/>
    <p:sldId id="259" r:id="rId6"/>
    <p:sldId id="279" r:id="rId7"/>
    <p:sldId id="281" r:id="rId8"/>
    <p:sldId id="280" r:id="rId9"/>
    <p:sldId id="261" r:id="rId10"/>
    <p:sldId id="260" r:id="rId11"/>
    <p:sldId id="289" r:id="rId12"/>
    <p:sldId id="290" r:id="rId13"/>
    <p:sldId id="291" r:id="rId14"/>
    <p:sldId id="292" r:id="rId15"/>
    <p:sldId id="294" r:id="rId16"/>
    <p:sldId id="274" r:id="rId17"/>
    <p:sldId id="275" r:id="rId18"/>
    <p:sldId id="283" r:id="rId19"/>
    <p:sldId id="301" r:id="rId20"/>
    <p:sldId id="302" r:id="rId21"/>
    <p:sldId id="295" r:id="rId22"/>
    <p:sldId id="296" r:id="rId23"/>
    <p:sldId id="297" r:id="rId24"/>
    <p:sldId id="298" r:id="rId25"/>
    <p:sldId id="300" r:id="rId26"/>
    <p:sldId id="262" r:id="rId27"/>
    <p:sldId id="304" r:id="rId28"/>
    <p:sldId id="305" r:id="rId29"/>
    <p:sldId id="306" r:id="rId30"/>
    <p:sldId id="303" r:id="rId31"/>
    <p:sldId id="271" r:id="rId32"/>
    <p:sldId id="311" r:id="rId33"/>
    <p:sldId id="299" r:id="rId34"/>
    <p:sldId id="263" r:id="rId35"/>
    <p:sldId id="264" r:id="rId36"/>
    <p:sldId id="273" r:id="rId37"/>
    <p:sldId id="272" r:id="rId38"/>
    <p:sldId id="309" r:id="rId39"/>
    <p:sldId id="310" r:id="rId40"/>
    <p:sldId id="265" r:id="rId41"/>
    <p:sldId id="268" r:id="rId42"/>
    <p:sldId id="308" r:id="rId4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787"/>
    <p:restoredTop sz="83887" autoAdjust="0"/>
  </p:normalViewPr>
  <p:slideViewPr>
    <p:cSldViewPr>
      <p:cViewPr varScale="1">
        <p:scale>
          <a:sx n="61" d="100"/>
          <a:sy n="61" d="100"/>
        </p:scale>
        <p:origin x="-1362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50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9FF28BD-B9F1-429F-B61A-A8ADA1766C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42921988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8AE5786B-2DDC-4CD9-BEE3-FC0BA35F3956}" type="slidenum">
              <a:rPr lang="en-US" altLang="en-US" sz="1200" smtClean="0"/>
              <a:pPr/>
              <a:t>1</a:t>
            </a:fld>
            <a:endParaRPr lang="en-US" altLang="en-US" sz="1200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5BD7E667-9BB5-4FB6-AA29-B75A3F9B96A5}" type="slidenum">
              <a:rPr lang="en-US" altLang="en-US" sz="1200" smtClean="0"/>
              <a:pPr/>
              <a:t>10</a:t>
            </a:fld>
            <a:endParaRPr lang="en-US" altLang="en-US" sz="1200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E5D08441-07F4-4CCB-AD40-488EAD92DB36}" type="slidenum">
              <a:rPr lang="en-US" altLang="en-US" sz="1200" smtClean="0"/>
              <a:pPr/>
              <a:t>16</a:t>
            </a:fld>
            <a:endParaRPr lang="en-US" altLang="en-US" sz="1200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D2CA2846-4656-4DCA-BF60-53EAF359674F}" type="slidenum">
              <a:rPr lang="en-US" altLang="en-US" sz="1200" smtClean="0"/>
              <a:pPr/>
              <a:t>17</a:t>
            </a:fld>
            <a:endParaRPr lang="en-US" altLang="en-US" sz="1200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398A4109-6AE0-44A4-88D7-C853D40D9F12}" type="slidenum">
              <a:rPr lang="en-US" altLang="en-US" sz="1200" smtClean="0"/>
              <a:pPr/>
              <a:t>21</a:t>
            </a:fld>
            <a:endParaRPr lang="en-US" altLang="en-US" sz="1200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rPr>
              <a:t>anterior to the pinna, at the root of the helix, may have</a:t>
            </a:r>
          </a:p>
          <a:p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rPr>
              <a:t>preauricular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rPr>
              <a:t> pits or sinuses, which may become infected. The external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rPr>
              <a:t>auricles also may show abnormalities or congenital malformations,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rPr>
              <a:t>including canal atresia, accessory auricles,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rPr>
              <a:t>microtia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rPr>
              <a:t>, and prominent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rPr>
              <a:t>protruding “bat ears.” The outer ears may have edema with weeping,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rPr>
              <a:t>crusting otorrhea, which may signify an infection.</a:t>
            </a:r>
            <a:endParaRPr lang="en-US" alt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FF28BD-B9F1-429F-B61A-A8ADA1766C6B}" type="slidenum">
              <a:rPr lang="en-US" altLang="en-US" smtClean="0"/>
              <a:pPr>
                <a:defRPr/>
              </a:pPr>
              <a:t>22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39229755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rPr>
              <a:t>The outer third (approximately 11 mm) of the auditory canal is cartilaginous.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rPr>
              <a:t>The adnexa of the skin contain many sebaceous and apocrine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rPr>
              <a:t>glands that produce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rPr>
              <a:t>cerumen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rPr>
              <a:t>. Hair follicles also are present. The inner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rPr>
              <a:t>two thirds (approximately 24 mm) of the canal is osseous and has only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rPr>
              <a:t>a thin layer of skin overlying the bone.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rPr>
              <a:t>Cerumen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rPr>
              <a:t> is commonly found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rPr>
              <a:t>accumulating in the canal, often obstructing it. When removing</a:t>
            </a:r>
          </a:p>
          <a:p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rPr>
              <a:t>cerumen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rPr>
              <a:t>, remember two points. The canal is well supplied with sensory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rPr>
              <a:t>fibers: first, CN V3, the auricular branch of CN X, C3, and CN VII.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rPr>
              <a:t>Second, the canal curves in an S-shape toward the nose. To visualize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rPr>
              <a:t>the ear canal, gently grasp the pinna and elevate it upward and backward.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rPr>
              <a:t>This will open the external auditory canal and allow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rPr>
              <a:t>atraumatic</a:t>
            </a:r>
            <a:endParaRPr lang="en-US" sz="1200" b="0" i="0" u="none" strike="noStrike" kern="1200" baseline="0" dirty="0" smtClean="0">
              <a:solidFill>
                <a:schemeClr val="tx1"/>
              </a:solidFill>
              <a:latin typeface="Arial" charset="0"/>
              <a:ea typeface="ＭＳ Ｐゴシック" charset="-128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rPr>
              <a:t>insertion of the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rPr>
              <a:t>otoscopic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rPr>
              <a:t> speculum.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rPr>
              <a:t>Cerumen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rPr>
              <a:t> impaction may be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rPr>
              <a:t>removed with many techniques, such as careful curetting, gentle suctioning,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rPr>
              <a:t>or irrigation with warm water.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FF28BD-B9F1-429F-B61A-A8ADA1766C6B}" type="slidenum">
              <a:rPr lang="en-US" altLang="en-US" smtClean="0"/>
              <a:pPr>
                <a:defRPr/>
              </a:pPr>
              <a:t>23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40862476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rPr>
              <a:t>Otitis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rPr>
              <a:t>externa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rPr>
              <a:t>, or “swimmer’s ear,” is a painful condition with an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rPr>
              <a:t>edematous, often weeping external canal. If severe, the entire canal may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rPr>
              <a:t>be so edematous and inflamed that it closes, making inspection of the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rPr>
              <a:t>tympanic membrane difficult. Gently tugging on the auricle is painful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rPr>
              <a:t>for many patients. The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rPr>
              <a:t>periauricular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rPr>
              <a:t> lymph nodes may be tender and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rPr>
              <a:t>enlarged. If the patient is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rPr>
              <a:t>immunocompromised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rPr>
              <a:t> or diabetic, the canal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rPr>
              <a:t>should be carefully inspected for the presence of granulation tissue at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rPr>
              <a:t>the junction of the cartilaginous and bony junction. This may signify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rPr>
              <a:t>that a malignant otitis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rPr>
              <a:t>externa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rPr>
              <a:t> is present, which, as an osteomyelitis of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rPr>
              <a:t>the temporal bone, requires aggressive management, including prompt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rPr>
              <a:t>intravenous antibiotics.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FF28BD-B9F1-429F-B61A-A8ADA1766C6B}" type="slidenum">
              <a:rPr lang="en-US" altLang="en-US" smtClean="0"/>
              <a:pPr>
                <a:defRPr/>
              </a:pPr>
              <a:t>24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40862476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rPr>
              <a:t>Foul-smelling otorrhea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rPr>
              <a:t>may be caused by chronic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rPr>
              <a:t>suppurative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rPr>
              <a:t> otitis media with a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rPr>
              <a:t>cholesteatoma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FF28BD-B9F1-429F-B61A-A8ADA1766C6B}" type="slidenum">
              <a:rPr lang="en-US" altLang="en-US" smtClean="0"/>
              <a:pPr>
                <a:defRPr/>
              </a:pPr>
              <a:t>25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40862476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398A4109-6AE0-44A4-88D7-C853D40D9F12}" type="slidenum">
              <a:rPr lang="en-US" altLang="en-US" sz="1200" smtClean="0"/>
              <a:pPr/>
              <a:t>26</a:t>
            </a:fld>
            <a:endParaRPr lang="en-US" altLang="en-US" sz="1200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rPr>
              <a:t>Right ear. Normal tympanic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rPr>
              <a:t>membrane. 1 = pars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rPr>
              <a:t>flaccida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rPr>
              <a:t>; 2 = short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rPr>
              <a:t>process of the malleus; 3 = handle of the</a:t>
            </a:r>
          </a:p>
          <a:p>
            <a:r>
              <a:rPr lang="pt-BR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rPr>
              <a:t>malleus; 4 = umbo; 5 = supratubal recess;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rPr>
              <a:t>6 = tubal orifice; 7 =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rPr>
              <a:t>hypotympanic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rPr>
              <a:t> air cells;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rPr>
              <a:t>8 =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rPr>
              <a:t>stapedius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rPr>
              <a:t> tendon; c = chorda tympani;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rPr>
              <a:t>I = incus; P = promontory; o = oval window;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rPr>
              <a:t>R = round window; T = tensor tympani;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rPr>
              <a:t>A = annulus.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FF28BD-B9F1-429F-B61A-A8ADA1766C6B}" type="slidenum">
              <a:rPr lang="en-US" altLang="en-US" smtClean="0"/>
              <a:pPr>
                <a:defRPr/>
              </a:pPr>
              <a:t>27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33674866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0DC85ED7-5B82-4F70-A19D-0EE2C991120D}" type="slidenum">
              <a:rPr lang="en-US" altLang="en-US" sz="1200" smtClean="0"/>
              <a:pPr/>
              <a:t>2</a:t>
            </a:fld>
            <a:endParaRPr lang="en-US" altLang="en-US" sz="1200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rPr>
              <a:t>The physician should address the patient’s chief complaint by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rPr>
              <a:t>determining its duration, intensity, location, frequency, factors that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rPr>
              <a:t>make the problem worse or better, any past therapy, and related symptoms.</a:t>
            </a:r>
            <a:endParaRPr lang="en-US" altLang="en-US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rPr>
              <a:t>Right ear. Structures of the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rPr>
              <a:t>middle ear seen after removal of the tympanic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rPr>
              <a:t>membrane. 9 = pyramidal eminence;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rPr>
              <a:t>co =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rPr>
              <a:t>cochleariform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rPr>
              <a:t> process; f = facial nerve;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rPr>
              <a:t>j =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rPr>
              <a:t>incudostapedial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rPr>
              <a:t> joint.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FF28BD-B9F1-429F-B61A-A8ADA1766C6B}" type="slidenum">
              <a:rPr lang="en-US" altLang="en-US" smtClean="0"/>
              <a:pPr>
                <a:defRPr/>
              </a:pPr>
              <a:t>28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5281269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AC719EE4-E106-427A-B556-A275A34C17C2}" type="slidenum">
              <a:rPr lang="en-US" altLang="en-US" sz="1200" smtClean="0"/>
              <a:pPr/>
              <a:t>31</a:t>
            </a:fld>
            <a:endParaRPr lang="en-US" altLang="en-US" sz="1200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1F69A438-CD49-4A63-AFD6-210D6B59DAA2}" type="slidenum">
              <a:rPr lang="en-US" altLang="en-US" sz="1200" smtClean="0"/>
              <a:pPr/>
              <a:t>34</a:t>
            </a:fld>
            <a:endParaRPr lang="en-US" altLang="en-US" sz="1200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6DCAD638-101D-44B1-BABF-BE3F6A2DD81E}" type="slidenum">
              <a:rPr lang="en-US" altLang="en-US" sz="1200" smtClean="0"/>
              <a:pPr/>
              <a:t>35</a:t>
            </a:fld>
            <a:endParaRPr lang="en-US" altLang="en-US" sz="1200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40B3F9FB-10E5-4F42-9218-074C3AB619A8}" type="slidenum">
              <a:rPr lang="en-US" altLang="en-US" sz="1200" smtClean="0"/>
              <a:pPr/>
              <a:t>36</a:t>
            </a:fld>
            <a:endParaRPr lang="en-US" altLang="en-US" sz="1200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65CBC01D-2FB7-483A-B1C1-C15438DB8B71}" type="slidenum">
              <a:rPr lang="en-US" altLang="en-US" sz="1200" smtClean="0"/>
              <a:pPr/>
              <a:t>37</a:t>
            </a:fld>
            <a:endParaRPr lang="en-US" altLang="en-US" sz="1200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rPr>
              <a:t>The uvula should be inspected because a bifid structure may signify a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rPr>
              <a:t>submucosal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rPr>
              <a:t> cleft palate. In addition,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rPr>
              <a:t>an inflamed large uvula may mean the uvula has been traumatized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rPr>
              <a:t>during the night if the patient snores heavily.</a:t>
            </a:r>
            <a:endParaRPr lang="en-US" altLang="en-US" dirty="0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264729F-D6C2-4484-B65E-F37069EBA0BC}" type="slidenum">
              <a:rPr lang="en-GB"/>
              <a:pPr/>
              <a:t>38</a:t>
            </a:fld>
            <a:endParaRPr lang="en-GB"/>
          </a:p>
        </p:txBody>
      </p:sp>
      <p:sp>
        <p:nvSpPr>
          <p:cNvPr id="1576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1413" y="695325"/>
            <a:ext cx="4570412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76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129" y="4342547"/>
            <a:ext cx="5484107" cy="4113834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4F23857-9A1A-4642-A153-E78731F06802}" type="slidenum">
              <a:rPr lang="en-GB"/>
              <a:pPr/>
              <a:t>39</a:t>
            </a:fld>
            <a:endParaRPr lang="en-GB"/>
          </a:p>
        </p:txBody>
      </p:sp>
      <p:sp>
        <p:nvSpPr>
          <p:cNvPr id="16179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1413" y="695325"/>
            <a:ext cx="4570412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179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129" y="4342547"/>
            <a:ext cx="5484107" cy="4113834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7E069999-38C0-454C-9406-BDBD22271CE0}" type="slidenum">
              <a:rPr lang="en-US" altLang="en-US" sz="1200" smtClean="0"/>
              <a:pPr/>
              <a:t>40</a:t>
            </a:fld>
            <a:endParaRPr lang="en-US" altLang="en-US" sz="1200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BB99884E-8280-43F9-A430-09AA7A12CD2B}" type="slidenum">
              <a:rPr lang="en-US" altLang="en-US" sz="1200" smtClean="0"/>
              <a:pPr/>
              <a:t>41</a:t>
            </a:fld>
            <a:endParaRPr lang="en-US" altLang="en-US" sz="1200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0DC85ED7-5B82-4F70-A19D-0EE2C991120D}" type="slidenum">
              <a:rPr lang="en-US" altLang="en-US" sz="1200" smtClean="0"/>
              <a:pPr/>
              <a:t>3</a:t>
            </a:fld>
            <a:endParaRPr lang="en-US" altLang="en-US" sz="1200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rPr>
              <a:t>The physician should address the patient’s chief complaint by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rPr>
              <a:t>determining its duration, intensity, location, frequency, factors that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rPr>
              <a:t>make the problem worse or better, any past therapy, and related symptoms.</a:t>
            </a:r>
            <a:endParaRPr lang="en-US" alt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034B524C-FEC8-45F4-A519-BF50E566E1C3}" type="slidenum">
              <a:rPr lang="en-US" altLang="en-US" sz="1200" smtClean="0"/>
              <a:pPr/>
              <a:t>4</a:t>
            </a:fld>
            <a:endParaRPr lang="en-US" altLang="en-US" sz="1200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rPr>
              <a:t>For patients being assessed for hearing loss, major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rPr>
              <a:t>risk factors such as exposure to machinery, loud music, or gunfire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rPr>
              <a:t>should be discussed. Finally, past irradiation (implants, external beam,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rPr>
              <a:t>or by mouth) and dosage (either high or low dose) should be ascertained.</a:t>
            </a:r>
            <a:endParaRPr lang="en-US" alt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95B83F74-67B5-4ECB-8CBB-E36223BEDA8B}" type="slidenum">
              <a:rPr lang="en-US" altLang="en-US" sz="1200" smtClean="0"/>
              <a:pPr/>
              <a:t>5</a:t>
            </a:fld>
            <a:endParaRPr lang="en-US" altLang="en-US" sz="1200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7F1F065E-7746-41AD-99F1-D513B3D89F60}" type="slidenum">
              <a:rPr lang="en-US" altLang="en-US" sz="1200" smtClean="0"/>
              <a:pPr/>
              <a:t>6</a:t>
            </a:fld>
            <a:endParaRPr lang="en-US" altLang="en-US" sz="1200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794F0EF5-DB2D-4C1D-83AA-91E9083FA164}" type="slidenum">
              <a:rPr lang="en-US" altLang="en-US" sz="1200" smtClean="0"/>
              <a:pPr/>
              <a:t>7</a:t>
            </a:fld>
            <a:endParaRPr lang="en-US" altLang="en-US" sz="1200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633E9FD9-5F0B-45A5-BC45-65343E692D40}" type="slidenum">
              <a:rPr lang="en-US" altLang="en-US" sz="1200" smtClean="0"/>
              <a:pPr/>
              <a:t>8</a:t>
            </a:fld>
            <a:endParaRPr lang="en-US" altLang="en-US" sz="120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9F37E401-8D63-4714-BEFA-BE142C740ED3}" type="slidenum">
              <a:rPr lang="en-US" altLang="en-US" sz="1200" smtClean="0"/>
              <a:pPr/>
              <a:t>9</a:t>
            </a:fld>
            <a:endParaRPr lang="en-US" altLang="en-US" sz="1200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C6B3A9-3381-4AA9-8C71-E3B2364EB94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A32CD5-29AE-4B8D-B9F6-8D2BA199EFF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E44407-DC7A-4568-90F6-69A6EB4B11C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89F4D61-0058-4F82-8880-350D4B22651E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824868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A58A8E-F002-4E78-8D06-C39D7590C9E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C0A15E-3D73-455C-9132-6F35124669F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652EBB-6E53-46B6-8C06-A1DBF12DFFB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9A74D5-949F-4AA5-8226-5D311F610DB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44493E-C0EF-4B81-95FA-C25C2EDA66F1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036CCD-26F3-4F44-834C-6CE672A06D9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0A931F-D5D0-4C02-BA7C-EC79E3FDF52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pPr>
              <a:defRPr/>
            </a:pPr>
            <a:fld id="{99BA00BC-A533-4037-B362-A381C595F39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fld id="{C3FF993A-7C39-444F-85A2-1DF6D4D7110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901" r:id="rId2"/>
    <p:sldLayoutId id="2147483902" r:id="rId3"/>
    <p:sldLayoutId id="2147483903" r:id="rId4"/>
    <p:sldLayoutId id="2147483904" r:id="rId5"/>
    <p:sldLayoutId id="2147483905" r:id="rId6"/>
    <p:sldLayoutId id="2147483906" r:id="rId7"/>
    <p:sldLayoutId id="2147483907" r:id="rId8"/>
    <p:sldLayoutId id="2147483908" r:id="rId9"/>
    <p:sldLayoutId id="2147483909" r:id="rId10"/>
    <p:sldLayoutId id="2147483910" r:id="rId11"/>
    <p:sldLayoutId id="2147483911" r:id="rId12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dirty="0" err="1" smtClean="0"/>
              <a:t>Semiology</a:t>
            </a:r>
            <a:r>
              <a:rPr lang="en-US" altLang="en-US" dirty="0" smtClean="0"/>
              <a:t> in  </a:t>
            </a:r>
            <a:r>
              <a:rPr lang="en-US" altLang="en-US" dirty="0"/>
              <a:t>ENT Patient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5334000"/>
            <a:ext cx="7010400" cy="6096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sz="3200" dirty="0" err="1" smtClean="0"/>
              <a:t>dr_smr_azimi</a:t>
            </a:r>
            <a:r>
              <a:rPr lang="en-US" altLang="en-US" sz="3200" dirty="0" smtClean="0"/>
              <a:t>  (</a:t>
            </a:r>
            <a:r>
              <a:rPr lang="en-US" altLang="en-US" sz="3200" dirty="0" err="1" smtClean="0"/>
              <a:t>otorhinolaringologist</a:t>
            </a:r>
            <a:r>
              <a:rPr lang="en-US" altLang="en-US" sz="3200" dirty="0" smtClean="0"/>
              <a:t>)</a:t>
            </a:r>
            <a:endParaRPr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en-US"/>
              <a:t>Physical Exam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fontAlgn="auto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altLang="en-US" sz="2600" dirty="0" smtClean="0"/>
              <a:t>Facial </a:t>
            </a:r>
            <a:r>
              <a:rPr lang="en-US" altLang="en-US" sz="2600" dirty="0" err="1" smtClean="0"/>
              <a:t>Skleton</a:t>
            </a:r>
            <a:endParaRPr lang="en-US" altLang="en-US" sz="2600" dirty="0" smtClean="0"/>
          </a:p>
          <a:p>
            <a:pPr lvl="1" fontAlgn="auto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2800" dirty="0" err="1"/>
              <a:t>periorbital</a:t>
            </a:r>
            <a:r>
              <a:rPr lang="en-US" sz="2800" dirty="0"/>
              <a:t> </a:t>
            </a:r>
            <a:r>
              <a:rPr lang="en-US" sz="2800" dirty="0" smtClean="0"/>
              <a:t>rims</a:t>
            </a:r>
          </a:p>
          <a:p>
            <a:pPr lvl="1" fontAlgn="auto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2800" dirty="0"/>
              <a:t>dorsum of the </a:t>
            </a:r>
            <a:r>
              <a:rPr lang="en-US" sz="2800" dirty="0" smtClean="0"/>
              <a:t>nose</a:t>
            </a:r>
          </a:p>
          <a:p>
            <a:pPr lvl="1"/>
            <a:r>
              <a:rPr lang="en-US" sz="2800" dirty="0"/>
              <a:t>Firmly palpate regions overlying the </a:t>
            </a:r>
            <a:r>
              <a:rPr lang="en-US" sz="2800" dirty="0" err="1"/>
              <a:t>paranasal</a:t>
            </a:r>
            <a:r>
              <a:rPr lang="en-US" sz="2800" dirty="0"/>
              <a:t> </a:t>
            </a:r>
            <a:r>
              <a:rPr lang="en-US" sz="2800" dirty="0" smtClean="0"/>
              <a:t>sinuses</a:t>
            </a:r>
          </a:p>
          <a:p>
            <a:pPr lvl="1"/>
            <a:r>
              <a:rPr lang="en-US" sz="2800" dirty="0" err="1"/>
              <a:t>temporomandibular</a:t>
            </a:r>
            <a:r>
              <a:rPr lang="en-US" sz="2800" dirty="0"/>
              <a:t> joint (TMJ)</a:t>
            </a:r>
            <a:endParaRPr lang="en-US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Parotid Gland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The tail of the parotid extends to the region lateral </a:t>
            </a:r>
            <a:r>
              <a:rPr lang="en-US" sz="2800" dirty="0" smtClean="0"/>
              <a:t>and inferior </a:t>
            </a:r>
            <a:r>
              <a:rPr lang="en-US" sz="2800" dirty="0"/>
              <a:t>to the angle of the </a:t>
            </a:r>
            <a:r>
              <a:rPr lang="en-US" sz="2800" dirty="0" smtClean="0"/>
              <a:t>mandible, a </a:t>
            </a:r>
            <a:r>
              <a:rPr lang="en-US" sz="2800" dirty="0"/>
              <a:t>common site for </a:t>
            </a:r>
            <a:r>
              <a:rPr lang="en-US" sz="2800" dirty="0" smtClean="0"/>
              <a:t>parotid masses </a:t>
            </a:r>
            <a:r>
              <a:rPr lang="en-US" sz="2800" dirty="0"/>
              <a:t>to reside.</a:t>
            </a:r>
            <a:endParaRPr lang="en-US" sz="2800" dirty="0" smtClean="0"/>
          </a:p>
          <a:p>
            <a:r>
              <a:rPr lang="en-US" sz="2800" dirty="0" smtClean="0"/>
              <a:t>parotid-</a:t>
            </a:r>
            <a:r>
              <a:rPr lang="en-US" sz="2800" dirty="0" err="1" smtClean="0"/>
              <a:t>preauricular</a:t>
            </a:r>
            <a:r>
              <a:rPr lang="en-US" sz="2800" dirty="0" smtClean="0"/>
              <a:t> </a:t>
            </a:r>
            <a:r>
              <a:rPr lang="en-US" sz="2800" dirty="0"/>
              <a:t>and </a:t>
            </a:r>
            <a:r>
              <a:rPr lang="en-US" sz="2800" dirty="0" err="1"/>
              <a:t>retroauricular</a:t>
            </a:r>
            <a:r>
              <a:rPr lang="en-US" sz="2800" dirty="0"/>
              <a:t> lymph nodes should be systematically assessed in every patient</a:t>
            </a:r>
          </a:p>
        </p:txBody>
      </p:sp>
    </p:spTree>
    <p:extLst>
      <p:ext uri="{BB962C8B-B14F-4D97-AF65-F5344CB8AC3E}">
        <p14:creationId xmlns="" xmlns:p14="http://schemas.microsoft.com/office/powerpoint/2010/main" val="40815761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All moles should be inspected for irregular borders, heterogeneous color, ulcerations, and satellite lesions</a:t>
            </a:r>
            <a:r>
              <a:rPr lang="en-US" sz="2800" dirty="0" smtClean="0"/>
              <a:t>.</a:t>
            </a:r>
          </a:p>
          <a:p>
            <a:r>
              <a:rPr lang="en-US" sz="2800" dirty="0"/>
              <a:t>The external auricles often receive sun </a:t>
            </a:r>
            <a:r>
              <a:rPr lang="en-US" sz="2800" dirty="0" smtClean="0"/>
              <a:t>exposure and </a:t>
            </a:r>
            <a:r>
              <a:rPr lang="en-US" sz="2800" dirty="0"/>
              <a:t>are at risk for developing the skin malignancies</a:t>
            </a:r>
          </a:p>
        </p:txBody>
      </p:sp>
    </p:spTree>
    <p:extLst>
      <p:ext uri="{BB962C8B-B14F-4D97-AF65-F5344CB8AC3E}">
        <p14:creationId xmlns="" xmlns:p14="http://schemas.microsoft.com/office/powerpoint/2010/main" val="35379142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The </a:t>
            </a:r>
            <a:r>
              <a:rPr lang="en-US" sz="2400" dirty="0"/>
              <a:t>midline structures such as the trachea </a:t>
            </a:r>
            <a:r>
              <a:rPr lang="en-US" sz="2400" dirty="0" smtClean="0"/>
              <a:t>and larynx </a:t>
            </a:r>
            <a:r>
              <a:rPr lang="en-US" sz="2400" dirty="0"/>
              <a:t>can be easily located and then palpated for deviation or crepitus.</a:t>
            </a:r>
          </a:p>
          <a:p>
            <a:r>
              <a:rPr lang="en-US" sz="2400" dirty="0"/>
              <a:t>If there is a thyroid cartilage fracture, tenderness and crepitus may </a:t>
            </a:r>
            <a:r>
              <a:rPr lang="en-US" sz="2400" dirty="0" smtClean="0"/>
              <a:t>be present.</a:t>
            </a:r>
          </a:p>
        </p:txBody>
      </p:sp>
    </p:spTree>
    <p:extLst>
      <p:ext uri="{BB962C8B-B14F-4D97-AF65-F5344CB8AC3E}">
        <p14:creationId xmlns="" xmlns:p14="http://schemas.microsoft.com/office/powerpoint/2010/main" val="401378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Thyroid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Resides below the cricoid cartilage</a:t>
            </a:r>
          </a:p>
          <a:p>
            <a:r>
              <a:rPr lang="en-US" sz="2800" dirty="0" smtClean="0"/>
              <a:t>Thyroid gland should be examined by standing behind the patient and placing both hands on the </a:t>
            </a:r>
            <a:r>
              <a:rPr lang="en-US" sz="2800" dirty="0" err="1" smtClean="0"/>
              <a:t>paratracheal</a:t>
            </a:r>
            <a:r>
              <a:rPr lang="en-US" sz="2800" dirty="0" smtClean="0"/>
              <a:t> area near the cricoid cartilage.</a:t>
            </a:r>
          </a:p>
          <a:p>
            <a:r>
              <a:rPr lang="en-US" sz="2800" dirty="0" smtClean="0"/>
              <a:t>Have </a:t>
            </a:r>
            <a:r>
              <a:rPr lang="en-US" sz="2800" dirty="0"/>
              <a:t>the patient swallow or drink a sip of water </a:t>
            </a:r>
            <a:endParaRPr lang="en-US" sz="2800" dirty="0" smtClean="0"/>
          </a:p>
          <a:p>
            <a:r>
              <a:rPr lang="en-US" sz="2800" dirty="0" smtClean="0"/>
              <a:t>Pressing </a:t>
            </a:r>
            <a:r>
              <a:rPr lang="en-US" sz="2800" dirty="0"/>
              <a:t>firmly in one tracheal groove allows the contents of the </a:t>
            </a:r>
            <a:r>
              <a:rPr lang="en-US" sz="2800" dirty="0" smtClean="0"/>
              <a:t>other side </a:t>
            </a:r>
            <a:r>
              <a:rPr lang="en-US" sz="2800" dirty="0"/>
              <a:t>to be more easily distinguished by gentle palpation. </a:t>
            </a:r>
          </a:p>
        </p:txBody>
      </p:sp>
    </p:spTree>
    <p:extLst>
      <p:ext uri="{BB962C8B-B14F-4D97-AF65-F5344CB8AC3E}">
        <p14:creationId xmlns="" xmlns:p14="http://schemas.microsoft.com/office/powerpoint/2010/main" val="2735343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Triangles of the neck</a:t>
            </a:r>
            <a:r>
              <a:rPr lang="en-US" i="1" dirty="0"/>
              <a:t>.</a:t>
            </a:r>
            <a:endParaRPr lang="en-US" dirty="0"/>
          </a:p>
        </p:txBody>
      </p:sp>
      <p:pic>
        <p:nvPicPr>
          <p:cNvPr id="542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58636" y="1774825"/>
            <a:ext cx="5826727" cy="462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446415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en-US"/>
              <a:t>Face/Cranial Nerves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447800"/>
            <a:ext cx="7407275" cy="5257800"/>
          </a:xfrm>
        </p:spPr>
        <p:txBody>
          <a:bodyPr>
            <a:normAutofit lnSpcReduction="10000"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en-US" sz="2800" dirty="0" smtClean="0"/>
              <a:t>CN I – smell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en-US" sz="2800" dirty="0" smtClean="0"/>
              <a:t>CN II – visual field, acuity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en-US" altLang="en-US" sz="2800" dirty="0" err="1"/>
              <a:t>Extraocular</a:t>
            </a:r>
            <a:r>
              <a:rPr lang="en-US" altLang="en-US" sz="2800" dirty="0"/>
              <a:t> Muscles (CN III, IV, VI)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en-US" sz="2800" dirty="0"/>
              <a:t>CN V</a:t>
            </a:r>
          </a:p>
          <a:p>
            <a:pPr marL="173736" lvl="1" indent="-173736"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altLang="en-US" sz="2400" dirty="0">
                <a:solidFill>
                  <a:schemeClr val="tx2"/>
                </a:solidFill>
              </a:rPr>
              <a:t>Bilateral sensation in all distributions (V1-V3)</a:t>
            </a:r>
          </a:p>
          <a:p>
            <a:pPr marL="173736" lvl="1" indent="-173736"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altLang="en-US" sz="2400" dirty="0">
                <a:solidFill>
                  <a:schemeClr val="tx2"/>
                </a:solidFill>
              </a:rPr>
              <a:t>Corneal reflex</a:t>
            </a:r>
          </a:p>
          <a:p>
            <a:pPr marL="173736" lvl="1" indent="-173736"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altLang="en-US" sz="2400" dirty="0" err="1">
                <a:solidFill>
                  <a:schemeClr val="tx2"/>
                </a:solidFill>
              </a:rPr>
              <a:t>Maseter</a:t>
            </a:r>
            <a:r>
              <a:rPr lang="en-US" altLang="en-US" sz="2400" dirty="0">
                <a:solidFill>
                  <a:schemeClr val="tx2"/>
                </a:solidFill>
              </a:rPr>
              <a:t> muscles</a:t>
            </a:r>
            <a:endParaRPr lang="en-US" altLang="en-US" sz="2400" dirty="0"/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en-US" sz="2800" dirty="0" smtClean="0"/>
              <a:t>CN </a:t>
            </a:r>
            <a:r>
              <a:rPr lang="en-US" altLang="en-US" sz="2800" dirty="0"/>
              <a:t>VII</a:t>
            </a:r>
          </a:p>
          <a:p>
            <a:pPr marL="173736" lvl="1" indent="-173736"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altLang="en-US" sz="2400" dirty="0" smtClean="0">
                <a:solidFill>
                  <a:schemeClr val="tx2"/>
                </a:solidFill>
              </a:rPr>
              <a:t>Asymmetry </a:t>
            </a:r>
            <a:r>
              <a:rPr lang="en-US" altLang="en-US" sz="2400" dirty="0">
                <a:solidFill>
                  <a:schemeClr val="tx2"/>
                </a:solidFill>
              </a:rPr>
              <a:t>or weakness</a:t>
            </a:r>
            <a:endParaRPr lang="en-US" altLang="en-US" sz="2400" dirty="0"/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en-US" sz="2800" dirty="0" smtClean="0"/>
              <a:t>CN VIII – hearing, </a:t>
            </a:r>
            <a:r>
              <a:rPr lang="en-US" altLang="en-US" sz="2800" dirty="0" err="1" smtClean="0"/>
              <a:t>nystagmus</a:t>
            </a:r>
            <a:r>
              <a:rPr lang="en-US" altLang="en-US" sz="2800" dirty="0" smtClean="0"/>
              <a:t> in lateral gaze, caloric test</a:t>
            </a:r>
            <a:endParaRPr lang="en-US" altLang="en-US" sz="2800" dirty="0"/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en-US" sz="2800" dirty="0"/>
              <a:t>CN </a:t>
            </a:r>
            <a:r>
              <a:rPr lang="en-US" altLang="en-US" sz="2800" dirty="0" smtClean="0"/>
              <a:t>X </a:t>
            </a:r>
            <a:r>
              <a:rPr lang="en-US" altLang="en-US" sz="2800" dirty="0"/>
              <a:t>- palate rise, </a:t>
            </a:r>
            <a:r>
              <a:rPr lang="en-US" altLang="en-US" sz="2800" dirty="0" smtClean="0"/>
              <a:t>voice, gag</a:t>
            </a:r>
            <a:endParaRPr lang="en-US" altLang="en-US" sz="2800" dirty="0"/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en-US" sz="2800" dirty="0"/>
              <a:t>CN XI - shoulder </a:t>
            </a:r>
            <a:r>
              <a:rPr lang="en-US" altLang="en-US" sz="2800" dirty="0" smtClean="0"/>
              <a:t>shrug, head turn, gag</a:t>
            </a:r>
            <a:endParaRPr lang="en-US" altLang="en-US" sz="2800" dirty="0"/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en-US" sz="2800" dirty="0"/>
              <a:t>CN XII- tongue protrusion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7413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1004"/>
            <a:ext cx="4320000" cy="5033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00200"/>
            <a:ext cx="4320000" cy="3866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46137"/>
            <a:ext cx="4320000" cy="954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52400"/>
            <a:ext cx="5840712" cy="6465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4267200" y="4267200"/>
            <a:ext cx="1447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267200" y="5486400"/>
            <a:ext cx="1447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362200" y="6400800"/>
            <a:ext cx="4572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miley Face 8"/>
          <p:cNvSpPr/>
          <p:nvPr/>
        </p:nvSpPr>
        <p:spPr>
          <a:xfrm>
            <a:off x="1993232" y="1219200"/>
            <a:ext cx="381000" cy="381000"/>
          </a:xfrm>
          <a:prstGeom prst="smileyFac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miley Face 10"/>
          <p:cNvSpPr/>
          <p:nvPr/>
        </p:nvSpPr>
        <p:spPr>
          <a:xfrm>
            <a:off x="2057400" y="6210300"/>
            <a:ext cx="381000" cy="381000"/>
          </a:xfrm>
          <a:prstGeom prst="smileyFace">
            <a:avLst>
              <a:gd name="adj" fmla="val -4653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5562600" y="3429000"/>
            <a:ext cx="1447800" cy="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24400" y="2209800"/>
            <a:ext cx="1447800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267200" y="4572000"/>
            <a:ext cx="20193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287253" y="5715000"/>
            <a:ext cx="20193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165558" y="1981200"/>
            <a:ext cx="2225842" cy="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287253" y="6096000"/>
            <a:ext cx="2019300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259179" y="4876800"/>
            <a:ext cx="3056021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ounded Rectangle 20"/>
          <p:cNvSpPr/>
          <p:nvPr/>
        </p:nvSpPr>
        <p:spPr>
          <a:xfrm>
            <a:off x="1676400" y="1219200"/>
            <a:ext cx="316832" cy="5372100"/>
          </a:xfrm>
          <a:prstGeom prst="round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24293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2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Be familiar with gear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8" name="Picture 6" descr="otoscope-pneumatic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71600" y="1600199"/>
            <a:ext cx="6096000" cy="4155233"/>
          </a:xfrm>
          <a:noFill/>
          <a:ln/>
        </p:spPr>
      </p:pic>
      <p:sp>
        <p:nvSpPr>
          <p:cNvPr id="3" name="Content Placeholder 2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31627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dirty="0"/>
              <a:t>History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fontAlgn="auto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en-US" altLang="en-US" sz="3200" dirty="0" smtClean="0"/>
              <a:t>Chief complaint: </a:t>
            </a:r>
          </a:p>
          <a:p>
            <a:pPr lvl="1" fontAlgn="auto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en-US" altLang="en-US" sz="3200" dirty="0" smtClean="0"/>
              <a:t>Ear? Nose? Throat? Neck?</a:t>
            </a:r>
          </a:p>
          <a:p>
            <a:pPr lvl="1" fontAlgn="auto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en-US" altLang="en-US" sz="3200" dirty="0" smtClean="0"/>
              <a:t>Patients own words </a:t>
            </a:r>
            <a:r>
              <a:rPr lang="en-US" altLang="en-US" sz="3200" smtClean="0"/>
              <a:t>if possible</a:t>
            </a:r>
            <a:endParaRPr lang="en-US" altLang="en-US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External anatomy</a:t>
            </a:r>
          </a:p>
        </p:txBody>
      </p:sp>
      <p:pic>
        <p:nvPicPr>
          <p:cNvPr id="12292" name="Picture 4" descr="anat pinna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371600"/>
            <a:ext cx="5616575" cy="4492625"/>
          </a:xfrm>
          <a:noFill/>
          <a:ln/>
        </p:spPr>
      </p:pic>
    </p:spTree>
    <p:extLst>
      <p:ext uri="{BB962C8B-B14F-4D97-AF65-F5344CB8AC3E}">
        <p14:creationId xmlns="" xmlns:p14="http://schemas.microsoft.com/office/powerpoint/2010/main" val="3404560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en-US"/>
              <a:t>Ears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600200"/>
            <a:ext cx="7924800" cy="4800600"/>
          </a:xfrm>
        </p:spPr>
        <p:txBody>
          <a:bodyPr>
            <a:normAutofit/>
          </a:bodyPr>
          <a:lstStyle/>
          <a:p>
            <a:pPr fontAlgn="auto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altLang="en-US" sz="2800" dirty="0"/>
              <a:t>External exam</a:t>
            </a:r>
          </a:p>
          <a:p>
            <a:pPr lvl="1" fontAlgn="auto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altLang="en-US" sz="2400" dirty="0">
                <a:solidFill>
                  <a:schemeClr val="tx2"/>
                </a:solidFill>
              </a:rPr>
              <a:t>Deformities? </a:t>
            </a:r>
            <a:r>
              <a:rPr lang="en-US" altLang="en-US" sz="2400" dirty="0" err="1">
                <a:solidFill>
                  <a:schemeClr val="tx2"/>
                </a:solidFill>
              </a:rPr>
              <a:t>Preauricular</a:t>
            </a:r>
            <a:r>
              <a:rPr lang="en-US" altLang="en-US" sz="2400" dirty="0">
                <a:solidFill>
                  <a:schemeClr val="tx2"/>
                </a:solidFill>
              </a:rPr>
              <a:t> pits? Ulcers or lesions?</a:t>
            </a:r>
            <a:endParaRPr lang="en-US" altLang="en-US" sz="2400" dirty="0"/>
          </a:p>
          <a:p>
            <a:pPr fontAlgn="auto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2800" dirty="0" err="1" smtClean="0"/>
              <a:t>Postauricular</a:t>
            </a:r>
            <a:r>
              <a:rPr lang="en-US" sz="2000" dirty="0" smtClean="0"/>
              <a:t> </a:t>
            </a:r>
            <a:r>
              <a:rPr lang="en-US" sz="2800" dirty="0" smtClean="0"/>
              <a:t>region</a:t>
            </a:r>
          </a:p>
          <a:p>
            <a:pPr lvl="1" fontAlgn="auto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2800" dirty="0"/>
              <a:t>well-healed surgical incisions</a:t>
            </a:r>
          </a:p>
          <a:p>
            <a:pPr lvl="1" fontAlgn="auto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2800" dirty="0"/>
              <a:t>In children, </a:t>
            </a:r>
            <a:r>
              <a:rPr lang="en-US" sz="2800" dirty="0" err="1"/>
              <a:t>postauricular</a:t>
            </a:r>
            <a:r>
              <a:rPr lang="en-US" sz="2800" dirty="0"/>
              <a:t> mastoid: </a:t>
            </a:r>
            <a:r>
              <a:rPr lang="en-US" sz="2800" dirty="0" err="1"/>
              <a:t>subperiosteal</a:t>
            </a:r>
            <a:r>
              <a:rPr lang="en-US" sz="2800" dirty="0"/>
              <a:t> abscess</a:t>
            </a:r>
          </a:p>
          <a:p>
            <a:pPr lvl="1" fontAlgn="auto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2800" dirty="0"/>
              <a:t>head trauma, </a:t>
            </a:r>
            <a:r>
              <a:rPr lang="en-US" sz="2800" dirty="0" err="1"/>
              <a:t>postauricular</a:t>
            </a:r>
            <a:r>
              <a:rPr lang="en-US" sz="2800" dirty="0"/>
              <a:t> ecchymosis (or Battle’s sign), temporal bone fracture</a:t>
            </a:r>
            <a:endParaRPr lang="en-US" altLang="en-US" sz="2800" dirty="0"/>
          </a:p>
          <a:p>
            <a:pPr fontAlgn="auto">
              <a:lnSpc>
                <a:spcPct val="90000"/>
              </a:lnSpc>
              <a:buFont typeface="Arial" pitchFamily="34" charset="0"/>
              <a:buChar char="•"/>
              <a:defRPr/>
            </a:pPr>
            <a:endParaRPr lang="en-US" altLang="en-US" sz="2000" dirty="0" smtClean="0"/>
          </a:p>
        </p:txBody>
      </p:sp>
    </p:spTree>
    <p:extLst>
      <p:ext uri="{BB962C8B-B14F-4D97-AF65-F5344CB8AC3E}">
        <p14:creationId xmlns="" xmlns:p14="http://schemas.microsoft.com/office/powerpoint/2010/main" val="2712749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7924800" cy="44958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Arial" charset="0"/>
                <a:ea typeface="ＭＳ Ｐゴシック" charset="-128"/>
              </a:rPr>
              <a:t>External auricles: canal </a:t>
            </a:r>
            <a:r>
              <a:rPr lang="en-US" sz="2800" dirty="0">
                <a:latin typeface="Arial" charset="0"/>
                <a:ea typeface="ＭＳ Ｐゴシック" charset="-128"/>
              </a:rPr>
              <a:t>atresia, accessory auricles, </a:t>
            </a:r>
            <a:r>
              <a:rPr lang="en-US" sz="2800" dirty="0" err="1">
                <a:latin typeface="Arial" charset="0"/>
                <a:ea typeface="ＭＳ Ｐゴシック" charset="-128"/>
              </a:rPr>
              <a:t>microtia</a:t>
            </a:r>
            <a:r>
              <a:rPr lang="en-US" sz="2800" dirty="0">
                <a:latin typeface="Arial" charset="0"/>
                <a:ea typeface="ＭＳ Ｐゴシック" charset="-128"/>
              </a:rPr>
              <a:t>, and </a:t>
            </a:r>
            <a:r>
              <a:rPr lang="en-US" sz="2800" dirty="0" smtClean="0">
                <a:latin typeface="Arial" charset="0"/>
                <a:ea typeface="ＭＳ Ｐゴシック" charset="-128"/>
              </a:rPr>
              <a:t>prominent protruding </a:t>
            </a:r>
            <a:r>
              <a:rPr lang="en-US" sz="2800" dirty="0">
                <a:latin typeface="Arial" charset="0"/>
                <a:ea typeface="ＭＳ Ｐゴシック" charset="-128"/>
              </a:rPr>
              <a:t>“bat ears.” </a:t>
            </a:r>
            <a:endParaRPr lang="en-US" sz="2800" dirty="0" smtClean="0">
              <a:latin typeface="Arial" charset="0"/>
              <a:ea typeface="ＭＳ Ｐゴシック" charset="-128"/>
            </a:endParaRPr>
          </a:p>
          <a:p>
            <a:r>
              <a:rPr lang="en-US" sz="2800" dirty="0" smtClean="0">
                <a:latin typeface="Arial" charset="0"/>
                <a:ea typeface="ＭＳ Ｐゴシック" charset="-128"/>
              </a:rPr>
              <a:t>Edema, crusting otorrhea: signify </a:t>
            </a:r>
            <a:r>
              <a:rPr lang="en-US" sz="2800" dirty="0">
                <a:latin typeface="Arial" charset="0"/>
                <a:ea typeface="ＭＳ Ｐゴシック" charset="-128"/>
              </a:rPr>
              <a:t>an infection</a:t>
            </a:r>
            <a:r>
              <a:rPr lang="en-US" sz="2800" dirty="0" smtClean="0">
                <a:latin typeface="Arial" charset="0"/>
                <a:ea typeface="ＭＳ Ｐゴシック" charset="-128"/>
              </a:rPr>
              <a:t>.</a:t>
            </a:r>
          </a:p>
          <a:p>
            <a:r>
              <a:rPr lang="en-US" altLang="en-US" sz="2800" dirty="0" smtClean="0">
                <a:latin typeface="Arial" charset="0"/>
                <a:ea typeface="ＭＳ Ｐゴシック" charset="-128"/>
              </a:rPr>
              <a:t>Hematoma: </a:t>
            </a:r>
            <a:r>
              <a:rPr lang="en-US" sz="2800" b="0" i="0" u="none" strike="noStrike" baseline="0" dirty="0" smtClean="0">
                <a:latin typeface="AGaramond-Regular"/>
              </a:rPr>
              <a:t>“cauliflower ear”</a:t>
            </a:r>
          </a:p>
          <a:p>
            <a:r>
              <a:rPr lang="en-US" sz="2800" dirty="0" err="1">
                <a:latin typeface="Arial" charset="0"/>
                <a:ea typeface="ＭＳ Ｐゴシック" charset="-128"/>
              </a:rPr>
              <a:t>Maculopapular</a:t>
            </a:r>
            <a:r>
              <a:rPr lang="en-US" sz="2800" dirty="0">
                <a:latin typeface="Arial" charset="0"/>
                <a:ea typeface="ＭＳ Ｐゴシック" charset="-128"/>
              </a:rPr>
              <a:t> rash: herpes zoster</a:t>
            </a:r>
            <a:endParaRPr lang="en-US" altLang="en-US" sz="2800" dirty="0">
              <a:latin typeface="Arial" charset="0"/>
              <a:ea typeface="ＭＳ Ｐゴシック" charset="-128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215007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0" u="none" strike="noStrike" baseline="0" dirty="0" smtClean="0">
                <a:latin typeface="FranklinGothic-DemiItal"/>
              </a:rPr>
              <a:t>External Auditory Canal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Arial" charset="0"/>
                <a:ea typeface="ＭＳ Ｐゴシック" charset="-128"/>
              </a:rPr>
              <a:t>When </a:t>
            </a:r>
            <a:r>
              <a:rPr lang="en-US" sz="2800" dirty="0" smtClean="0">
                <a:latin typeface="Arial" charset="0"/>
                <a:ea typeface="ＭＳ Ｐゴシック" charset="-128"/>
              </a:rPr>
              <a:t>removing </a:t>
            </a:r>
            <a:r>
              <a:rPr lang="en-US" sz="2800" b="1" dirty="0" err="1" smtClean="0">
                <a:latin typeface="Arial" charset="0"/>
                <a:ea typeface="ＭＳ Ｐゴシック" charset="-128"/>
              </a:rPr>
              <a:t>cerumen</a:t>
            </a:r>
            <a:r>
              <a:rPr lang="en-US" sz="2800" dirty="0">
                <a:latin typeface="Arial" charset="0"/>
                <a:ea typeface="ＭＳ Ｐゴシック" charset="-128"/>
              </a:rPr>
              <a:t>, remember two </a:t>
            </a:r>
            <a:r>
              <a:rPr lang="en-US" sz="2800" dirty="0" smtClean="0">
                <a:latin typeface="Arial" charset="0"/>
                <a:ea typeface="ＭＳ Ｐゴシック" charset="-128"/>
              </a:rPr>
              <a:t>points:</a:t>
            </a:r>
          </a:p>
          <a:p>
            <a:pPr lvl="1"/>
            <a:r>
              <a:rPr lang="en-US" sz="2600" dirty="0" smtClean="0">
                <a:latin typeface="Arial" charset="0"/>
                <a:ea typeface="ＭＳ Ｐゴシック" charset="-128"/>
              </a:rPr>
              <a:t>Sensory fibers</a:t>
            </a:r>
            <a:r>
              <a:rPr lang="en-US" sz="2600" dirty="0">
                <a:latin typeface="Arial" charset="0"/>
                <a:ea typeface="ＭＳ Ｐゴシック" charset="-128"/>
              </a:rPr>
              <a:t>: </a:t>
            </a:r>
            <a:r>
              <a:rPr lang="en-US" sz="2600" dirty="0" smtClean="0">
                <a:latin typeface="Arial" charset="0"/>
                <a:ea typeface="ＭＳ Ｐゴシック" charset="-128"/>
              </a:rPr>
              <a:t>CN </a:t>
            </a:r>
            <a:r>
              <a:rPr lang="en-US" sz="2600" dirty="0">
                <a:latin typeface="Arial" charset="0"/>
                <a:ea typeface="ＭＳ Ｐゴシック" charset="-128"/>
              </a:rPr>
              <a:t>V3, the auricular branch of CN X, C3, and CN VII.</a:t>
            </a:r>
          </a:p>
          <a:p>
            <a:pPr lvl="1"/>
            <a:r>
              <a:rPr lang="en-US" sz="2600" dirty="0" smtClean="0">
                <a:latin typeface="Arial" charset="0"/>
                <a:ea typeface="ＭＳ Ｐゴシック" charset="-128"/>
              </a:rPr>
              <a:t>To visualize the </a:t>
            </a:r>
            <a:r>
              <a:rPr lang="en-US" sz="2600" dirty="0">
                <a:latin typeface="Arial" charset="0"/>
                <a:ea typeface="ＭＳ Ｐゴシック" charset="-128"/>
              </a:rPr>
              <a:t>ear canal, gently grasp the pinna and elevate it upward and backward</a:t>
            </a:r>
            <a:r>
              <a:rPr lang="en-US" sz="2600" dirty="0" smtClean="0">
                <a:latin typeface="Arial" charset="0"/>
                <a:ea typeface="ＭＳ Ｐゴシック" charset="-128"/>
              </a:rPr>
              <a:t>.</a:t>
            </a:r>
          </a:p>
          <a:p>
            <a:r>
              <a:rPr lang="en-US" sz="2800" dirty="0" err="1"/>
              <a:t>Cerumen</a:t>
            </a:r>
            <a:r>
              <a:rPr lang="en-US" sz="2800" dirty="0"/>
              <a:t> impaction may </a:t>
            </a:r>
            <a:r>
              <a:rPr lang="en-US" sz="2800" dirty="0" smtClean="0"/>
              <a:t>be removed </a:t>
            </a:r>
          </a:p>
          <a:p>
            <a:pPr lvl="1"/>
            <a:r>
              <a:rPr lang="en-US" sz="2800" dirty="0" smtClean="0"/>
              <a:t>careful </a:t>
            </a:r>
            <a:r>
              <a:rPr lang="en-US" sz="2800" dirty="0"/>
              <a:t>curetting, gentle </a:t>
            </a:r>
            <a:r>
              <a:rPr lang="en-US" sz="2800" dirty="0" smtClean="0"/>
              <a:t>suctioning, or </a:t>
            </a:r>
            <a:r>
              <a:rPr lang="en-US" sz="2800" dirty="0"/>
              <a:t>irrigation with warm water.</a:t>
            </a:r>
            <a:endParaRPr lang="en-US" sz="2800" dirty="0">
              <a:latin typeface="Arial" charset="0"/>
              <a:ea typeface="ＭＳ Ｐゴシック" charset="-128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37748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0" u="none" strike="noStrike" baseline="0" dirty="0" smtClean="0">
                <a:latin typeface="FranklinGothic-DemiItal"/>
              </a:rPr>
              <a:t>External Auditory Canal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Arial" charset="0"/>
                <a:ea typeface="ＭＳ Ｐゴシック" charset="-128"/>
              </a:rPr>
              <a:t>Otitis </a:t>
            </a:r>
            <a:r>
              <a:rPr lang="en-US" sz="2800" dirty="0" err="1">
                <a:latin typeface="Arial" charset="0"/>
                <a:ea typeface="ＭＳ Ｐゴシック" charset="-128"/>
              </a:rPr>
              <a:t>externa</a:t>
            </a:r>
            <a:r>
              <a:rPr lang="en-US" sz="2800" dirty="0">
                <a:latin typeface="Arial" charset="0"/>
                <a:ea typeface="ＭＳ Ｐゴシック" charset="-128"/>
              </a:rPr>
              <a:t>, or “swimmer’s </a:t>
            </a:r>
            <a:r>
              <a:rPr lang="en-US" sz="2800" dirty="0" smtClean="0">
                <a:latin typeface="Arial" charset="0"/>
                <a:ea typeface="ＭＳ Ｐゴシック" charset="-128"/>
              </a:rPr>
              <a:t>ear”</a:t>
            </a:r>
          </a:p>
          <a:p>
            <a:r>
              <a:rPr lang="en-US" sz="2800" dirty="0">
                <a:latin typeface="Arial" charset="0"/>
                <a:ea typeface="ＭＳ Ｐゴシック" charset="-128"/>
              </a:rPr>
              <a:t>painful </a:t>
            </a:r>
            <a:r>
              <a:rPr lang="en-US" sz="2800" dirty="0" smtClean="0">
                <a:latin typeface="Arial" charset="0"/>
                <a:ea typeface="ＭＳ Ｐゴシック" charset="-128"/>
              </a:rPr>
              <a:t>condition, an edematous</a:t>
            </a:r>
            <a:r>
              <a:rPr lang="en-US" sz="2800" dirty="0">
                <a:latin typeface="Arial" charset="0"/>
                <a:ea typeface="ＭＳ Ｐゴシック" charset="-128"/>
              </a:rPr>
              <a:t>, </a:t>
            </a:r>
            <a:r>
              <a:rPr lang="en-US" sz="2800" dirty="0" smtClean="0">
                <a:latin typeface="Arial" charset="0"/>
                <a:ea typeface="ＭＳ Ｐゴシック" charset="-128"/>
              </a:rPr>
              <a:t>weeping </a:t>
            </a:r>
            <a:r>
              <a:rPr lang="en-US" sz="2800" dirty="0">
                <a:latin typeface="Arial" charset="0"/>
                <a:ea typeface="ＭＳ Ｐゴシック" charset="-128"/>
              </a:rPr>
              <a:t>external canal</a:t>
            </a:r>
            <a:r>
              <a:rPr lang="en-US" sz="2800" dirty="0" smtClean="0">
                <a:latin typeface="Arial" charset="0"/>
                <a:ea typeface="ＭＳ Ｐゴシック" charset="-128"/>
              </a:rPr>
              <a:t>.</a:t>
            </a:r>
          </a:p>
          <a:p>
            <a:r>
              <a:rPr lang="en-US" sz="2800" dirty="0" smtClean="0">
                <a:latin typeface="Arial" charset="0"/>
                <a:ea typeface="ＭＳ Ｐゴシック" charset="-128"/>
              </a:rPr>
              <a:t>Granulation </a:t>
            </a:r>
            <a:r>
              <a:rPr lang="en-US" sz="2800" dirty="0">
                <a:latin typeface="Arial" charset="0"/>
                <a:ea typeface="ＭＳ Ｐゴシック" charset="-128"/>
              </a:rPr>
              <a:t>tissue </a:t>
            </a:r>
            <a:r>
              <a:rPr lang="en-US" sz="2800" dirty="0" smtClean="0">
                <a:latin typeface="Arial" charset="0"/>
                <a:ea typeface="ＭＳ Ｐゴシック" charset="-128"/>
              </a:rPr>
              <a:t>at the </a:t>
            </a:r>
            <a:r>
              <a:rPr lang="en-US" sz="2800" dirty="0">
                <a:latin typeface="Arial" charset="0"/>
                <a:ea typeface="ＭＳ Ｐゴシック" charset="-128"/>
              </a:rPr>
              <a:t>junction of the cartilaginous and bony </a:t>
            </a:r>
            <a:r>
              <a:rPr lang="en-US" sz="2800" dirty="0" smtClean="0">
                <a:latin typeface="Arial" charset="0"/>
                <a:ea typeface="ＭＳ Ｐゴシック" charset="-128"/>
              </a:rPr>
              <a:t>junction: </a:t>
            </a:r>
            <a:r>
              <a:rPr lang="en-US" sz="2800" dirty="0">
                <a:latin typeface="Arial" charset="0"/>
                <a:ea typeface="ＭＳ Ｐゴシック" charset="-128"/>
              </a:rPr>
              <a:t>osteomyelitis </a:t>
            </a:r>
            <a:r>
              <a:rPr lang="en-US" sz="2800" dirty="0" smtClean="0">
                <a:latin typeface="Arial" charset="0"/>
                <a:ea typeface="ＭＳ Ｐゴシック" charset="-128"/>
              </a:rPr>
              <a:t>of the </a:t>
            </a:r>
            <a:r>
              <a:rPr lang="en-US" sz="2800" dirty="0">
                <a:latin typeface="Arial" charset="0"/>
                <a:ea typeface="ＭＳ Ｐゴシック" charset="-128"/>
              </a:rPr>
              <a:t>temporal bone</a:t>
            </a:r>
            <a:r>
              <a:rPr lang="en-US" sz="2800" dirty="0" smtClean="0">
                <a:latin typeface="Arial" charset="0"/>
                <a:ea typeface="ＭＳ Ｐゴシック" charset="-128"/>
              </a:rPr>
              <a:t> “Malignant </a:t>
            </a:r>
            <a:r>
              <a:rPr lang="en-US" sz="2800" dirty="0">
                <a:latin typeface="Arial" charset="0"/>
                <a:ea typeface="ＭＳ Ｐゴシック" charset="-128"/>
              </a:rPr>
              <a:t>otitis </a:t>
            </a:r>
            <a:r>
              <a:rPr lang="en-US" sz="2800" dirty="0" err="1" smtClean="0">
                <a:latin typeface="Arial" charset="0"/>
                <a:ea typeface="ＭＳ Ｐゴシック" charset="-128"/>
              </a:rPr>
              <a:t>externa</a:t>
            </a:r>
            <a:r>
              <a:rPr lang="en-US" sz="2800" dirty="0" smtClean="0">
                <a:latin typeface="Arial" charset="0"/>
                <a:ea typeface="ＭＳ Ｐゴシック" charset="-128"/>
              </a:rPr>
              <a:t>” </a:t>
            </a:r>
          </a:p>
          <a:p>
            <a:r>
              <a:rPr lang="en-US" sz="2800" dirty="0" smtClean="0">
                <a:latin typeface="Arial" charset="0"/>
                <a:ea typeface="ＭＳ Ｐゴシック" charset="-128"/>
              </a:rPr>
              <a:t>Foreign body in children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26569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0" u="none" strike="noStrike" baseline="0" dirty="0" smtClean="0">
                <a:latin typeface="FranklinGothic-DemiItal"/>
              </a:rPr>
              <a:t>External Auditory Canal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Otorrhea characteristics:</a:t>
            </a:r>
          </a:p>
          <a:p>
            <a:pPr lvl="1"/>
            <a:r>
              <a:rPr lang="en-US" sz="2800" dirty="0" err="1"/>
              <a:t>M</a:t>
            </a:r>
            <a:r>
              <a:rPr lang="en-US" sz="2800" dirty="0" err="1" smtClean="0"/>
              <a:t>ucoid</a:t>
            </a:r>
            <a:r>
              <a:rPr lang="en-US" sz="2800" dirty="0" smtClean="0"/>
              <a:t> drainage: chronic </a:t>
            </a:r>
            <a:r>
              <a:rPr lang="en-US" sz="2800" dirty="0" err="1"/>
              <a:t>suppurative</a:t>
            </a:r>
            <a:r>
              <a:rPr lang="en-US" sz="2800" dirty="0"/>
              <a:t> otitis </a:t>
            </a:r>
            <a:r>
              <a:rPr lang="en-US" sz="2800" dirty="0" smtClean="0"/>
              <a:t>media</a:t>
            </a:r>
          </a:p>
          <a:p>
            <a:pPr lvl="1"/>
            <a:r>
              <a:rPr lang="en-US" sz="2800" dirty="0"/>
              <a:t>Foul-smelling </a:t>
            </a:r>
            <a:r>
              <a:rPr lang="en-US" sz="2800" dirty="0" smtClean="0"/>
              <a:t>otorrhea: </a:t>
            </a:r>
            <a:r>
              <a:rPr lang="en-US" sz="2800" dirty="0" err="1" smtClean="0"/>
              <a:t>suppurative</a:t>
            </a:r>
            <a:r>
              <a:rPr lang="en-US" sz="2800" dirty="0" smtClean="0"/>
              <a:t> </a:t>
            </a:r>
            <a:r>
              <a:rPr lang="en-US" sz="2800" dirty="0"/>
              <a:t>otitis media with a </a:t>
            </a:r>
            <a:r>
              <a:rPr lang="en-US" sz="2800" dirty="0" err="1"/>
              <a:t>cholesteatoma</a:t>
            </a:r>
            <a:r>
              <a:rPr lang="en-US" sz="2800" dirty="0" smtClean="0"/>
              <a:t>.</a:t>
            </a:r>
          </a:p>
          <a:p>
            <a:pPr lvl="1"/>
            <a:r>
              <a:rPr lang="en-US" sz="2800" dirty="0"/>
              <a:t>Bloody, </a:t>
            </a:r>
            <a:r>
              <a:rPr lang="en-US" sz="2800" dirty="0" err="1" smtClean="0"/>
              <a:t>mucopurulent</a:t>
            </a:r>
            <a:r>
              <a:rPr lang="en-US" sz="2800" dirty="0" smtClean="0"/>
              <a:t>: </a:t>
            </a:r>
            <a:r>
              <a:rPr lang="en-US" sz="2800" dirty="0"/>
              <a:t>acute otitis media, trauma, or </a:t>
            </a:r>
            <a:r>
              <a:rPr lang="en-US" sz="2800" dirty="0" smtClean="0"/>
              <a:t>carcinoma</a:t>
            </a:r>
          </a:p>
          <a:p>
            <a:pPr lvl="1"/>
            <a:r>
              <a:rPr lang="en-US" sz="2800" dirty="0" smtClean="0"/>
              <a:t>Watery Otorrhea: cerebrospinal </a:t>
            </a:r>
            <a:r>
              <a:rPr lang="en-US" sz="2800" dirty="0"/>
              <a:t>fluid leak or </a:t>
            </a:r>
            <a:r>
              <a:rPr lang="en-US" sz="2800" dirty="0" smtClean="0"/>
              <a:t>eczema of </a:t>
            </a:r>
            <a:r>
              <a:rPr lang="en-US" sz="2800" dirty="0"/>
              <a:t>the canal. </a:t>
            </a:r>
            <a:endParaRPr lang="en-US" sz="2800" dirty="0" smtClean="0"/>
          </a:p>
          <a:p>
            <a:pPr lvl="1"/>
            <a:r>
              <a:rPr lang="en-US" sz="2800" dirty="0" smtClean="0"/>
              <a:t>Black </a:t>
            </a:r>
            <a:r>
              <a:rPr lang="en-US" sz="2800" dirty="0"/>
              <a:t>spores in the </a:t>
            </a:r>
            <a:r>
              <a:rPr lang="en-US" sz="2800" dirty="0" smtClean="0"/>
              <a:t>otorrhea: a fungal otitis </a:t>
            </a:r>
            <a:r>
              <a:rPr lang="en-US" sz="2800" dirty="0" err="1"/>
              <a:t>externa</a:t>
            </a:r>
            <a:r>
              <a:rPr lang="en-US" sz="2800" dirty="0"/>
              <a:t> caused by </a:t>
            </a:r>
            <a:r>
              <a:rPr lang="en-US" sz="2800" i="1" dirty="0" err="1"/>
              <a:t>Aspergillus</a:t>
            </a:r>
            <a:r>
              <a:rPr lang="en-US" sz="2800" i="1" dirty="0"/>
              <a:t> </a:t>
            </a:r>
            <a:r>
              <a:rPr lang="en-US" sz="2800" dirty="0"/>
              <a:t>species.</a:t>
            </a:r>
          </a:p>
        </p:txBody>
      </p:sp>
    </p:spTree>
    <p:extLst>
      <p:ext uri="{BB962C8B-B14F-4D97-AF65-F5344CB8AC3E}">
        <p14:creationId xmlns="" xmlns:p14="http://schemas.microsoft.com/office/powerpoint/2010/main" val="3298973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en-US"/>
              <a:t>Ears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fontAlgn="auto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altLang="en-US" sz="2800" dirty="0" err="1" smtClean="0"/>
              <a:t>Otoscopy</a:t>
            </a:r>
            <a:endParaRPr lang="en-US" altLang="en-US" sz="2400" dirty="0" smtClean="0"/>
          </a:p>
          <a:p>
            <a:pPr lvl="1" fontAlgn="auto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altLang="en-US" sz="2800" dirty="0" smtClean="0">
                <a:solidFill>
                  <a:schemeClr val="tx2"/>
                </a:solidFill>
              </a:rPr>
              <a:t>Tympanic Membrane</a:t>
            </a:r>
            <a:endParaRPr lang="en-US" altLang="en-US" sz="2800" dirty="0" smtClean="0"/>
          </a:p>
          <a:p>
            <a:pPr lvl="2" fontAlgn="auto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altLang="en-US" sz="2800" dirty="0" smtClean="0"/>
              <a:t>Normal: Shiny, translucent, visible light reflex</a:t>
            </a:r>
          </a:p>
          <a:p>
            <a:pPr lvl="2" fontAlgn="auto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altLang="en-US" sz="2800" dirty="0" err="1" smtClean="0"/>
              <a:t>Tympanosclerosis</a:t>
            </a:r>
            <a:r>
              <a:rPr lang="en-US" altLang="en-US" sz="2800" dirty="0" smtClean="0"/>
              <a:t> (white)</a:t>
            </a:r>
          </a:p>
          <a:p>
            <a:pPr lvl="2" fontAlgn="auto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altLang="en-US" sz="2800" dirty="0" smtClean="0"/>
              <a:t>Erythema, bulging, dull, retractions</a:t>
            </a:r>
          </a:p>
          <a:p>
            <a:pPr lvl="2" fontAlgn="auto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altLang="en-US" sz="2800" dirty="0" smtClean="0"/>
              <a:t>Perforations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7696200" cy="533400"/>
          </a:xfrm>
        </p:spPr>
        <p:txBody>
          <a:bodyPr/>
          <a:lstStyle/>
          <a:p>
            <a:pPr lvl="0">
              <a:spcBef>
                <a:spcPct val="20000"/>
              </a:spcBef>
              <a:spcAft>
                <a:spcPts val="600"/>
              </a:spcAft>
            </a:pPr>
            <a:r>
              <a:rPr lang="en-US" sz="3200" spc="30" dirty="0">
                <a:solidFill>
                  <a:srgbClr val="FFFFFF"/>
                </a:solidFill>
                <a:ea typeface="+mn-ea"/>
                <a:cs typeface="+mn-cs"/>
              </a:rPr>
              <a:t>Right ear. Normal </a:t>
            </a:r>
            <a:r>
              <a:rPr lang="en-US" sz="3200" spc="30" dirty="0" smtClean="0">
                <a:solidFill>
                  <a:srgbClr val="FFFFFF"/>
                </a:solidFill>
                <a:ea typeface="+mn-ea"/>
                <a:cs typeface="+mn-cs"/>
              </a:rPr>
              <a:t>tympanic membrane</a:t>
            </a:r>
            <a:endParaRPr lang="en-US" sz="4000" cap="all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784" r="8784"/>
          <a:stretch>
            <a:fillRect/>
          </a:stretch>
        </p:blipFill>
        <p:spPr bwMode="auto">
          <a:xfrm>
            <a:off x="3733800" y="1143000"/>
            <a:ext cx="5167162" cy="5250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1752600"/>
            <a:ext cx="2971800" cy="5105400"/>
          </a:xfrm>
        </p:spPr>
        <p:txBody>
          <a:bodyPr>
            <a:noAutofit/>
          </a:bodyPr>
          <a:lstStyle/>
          <a:p>
            <a:r>
              <a:rPr lang="en-US" sz="2800" dirty="0" smtClean="0"/>
              <a:t>1 </a:t>
            </a:r>
            <a:r>
              <a:rPr lang="en-US" sz="2800" dirty="0"/>
              <a:t>= pars </a:t>
            </a:r>
            <a:r>
              <a:rPr lang="en-US" sz="2800" dirty="0" err="1"/>
              <a:t>flaccida</a:t>
            </a:r>
            <a:r>
              <a:rPr lang="en-US" sz="2800" dirty="0"/>
              <a:t>; </a:t>
            </a:r>
            <a:endParaRPr lang="en-US" sz="2800" dirty="0" smtClean="0"/>
          </a:p>
          <a:p>
            <a:r>
              <a:rPr lang="en-US" sz="2800" dirty="0" smtClean="0"/>
              <a:t>2 </a:t>
            </a:r>
            <a:r>
              <a:rPr lang="en-US" sz="2800" dirty="0"/>
              <a:t>= </a:t>
            </a:r>
            <a:r>
              <a:rPr lang="en-US" sz="2800" dirty="0" smtClean="0"/>
              <a:t>short process </a:t>
            </a:r>
            <a:r>
              <a:rPr lang="en-US" sz="2800" dirty="0"/>
              <a:t>of the malleus; </a:t>
            </a:r>
            <a:endParaRPr lang="en-US" sz="2800" dirty="0" smtClean="0"/>
          </a:p>
          <a:p>
            <a:r>
              <a:rPr lang="en-US" sz="2800" dirty="0" smtClean="0"/>
              <a:t>3 </a:t>
            </a:r>
            <a:r>
              <a:rPr lang="en-US" sz="2800" dirty="0"/>
              <a:t>= handle of </a:t>
            </a:r>
            <a:r>
              <a:rPr lang="en-US" sz="2800" dirty="0" smtClean="0"/>
              <a:t>the </a:t>
            </a:r>
            <a:r>
              <a:rPr lang="pt-BR" sz="2800" dirty="0" smtClean="0"/>
              <a:t>malleus</a:t>
            </a:r>
            <a:r>
              <a:rPr lang="pt-BR" sz="2800" dirty="0"/>
              <a:t>; </a:t>
            </a:r>
            <a:endParaRPr lang="pt-BR" sz="2800" dirty="0" smtClean="0"/>
          </a:p>
          <a:p>
            <a:r>
              <a:rPr lang="pt-BR" sz="2800" dirty="0" smtClean="0"/>
              <a:t>4 </a:t>
            </a:r>
            <a:r>
              <a:rPr lang="pt-BR" sz="2800" dirty="0"/>
              <a:t>= umbo; </a:t>
            </a:r>
            <a:endParaRPr lang="pt-BR" sz="2800" dirty="0" smtClean="0"/>
          </a:p>
          <a:p>
            <a:r>
              <a:rPr lang="en-US" sz="2800" dirty="0" smtClean="0"/>
              <a:t>I </a:t>
            </a:r>
            <a:r>
              <a:rPr lang="en-US" sz="2800" dirty="0"/>
              <a:t>= incus; </a:t>
            </a:r>
            <a:endParaRPr lang="en-US" sz="2800" dirty="0" smtClean="0"/>
          </a:p>
          <a:p>
            <a:r>
              <a:rPr lang="en-US" sz="2800" dirty="0" smtClean="0"/>
              <a:t>P </a:t>
            </a:r>
            <a:r>
              <a:rPr lang="en-US" sz="2800" dirty="0"/>
              <a:t>= promontory; </a:t>
            </a:r>
            <a:endParaRPr lang="en-US" sz="2800" dirty="0" smtClean="0"/>
          </a:p>
          <a:p>
            <a:r>
              <a:rPr lang="en-US" sz="2800" dirty="0" smtClean="0"/>
              <a:t>A </a:t>
            </a:r>
            <a:r>
              <a:rPr lang="en-US" sz="2800" dirty="0"/>
              <a:t>= annulus.</a:t>
            </a:r>
          </a:p>
        </p:txBody>
      </p:sp>
    </p:spTree>
    <p:extLst>
      <p:ext uri="{BB962C8B-B14F-4D97-AF65-F5344CB8AC3E}">
        <p14:creationId xmlns="" xmlns:p14="http://schemas.microsoft.com/office/powerpoint/2010/main" val="3451323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7696200" cy="533400"/>
          </a:xfrm>
        </p:spPr>
        <p:txBody>
          <a:bodyPr/>
          <a:lstStyle/>
          <a:p>
            <a:pPr lvl="0">
              <a:spcBef>
                <a:spcPct val="20000"/>
              </a:spcBef>
              <a:spcAft>
                <a:spcPts val="600"/>
              </a:spcAft>
            </a:pPr>
            <a:r>
              <a:rPr lang="en-US" sz="3200" spc="30" dirty="0">
                <a:solidFill>
                  <a:srgbClr val="FFFFFF"/>
                </a:solidFill>
                <a:ea typeface="+mn-ea"/>
                <a:cs typeface="+mn-cs"/>
              </a:rPr>
              <a:t>Right ear. Normal </a:t>
            </a:r>
            <a:r>
              <a:rPr lang="en-US" sz="3200" spc="30" dirty="0" smtClean="0">
                <a:solidFill>
                  <a:srgbClr val="FFFFFF"/>
                </a:solidFill>
                <a:ea typeface="+mn-ea"/>
                <a:cs typeface="+mn-cs"/>
              </a:rPr>
              <a:t>tympanic membrane</a:t>
            </a:r>
            <a:endParaRPr lang="en-US" sz="4000" cap="all" dirty="0">
              <a:solidFill>
                <a:schemeClr val="tx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1752600"/>
            <a:ext cx="3276600" cy="5105400"/>
          </a:xfrm>
        </p:spPr>
        <p:txBody>
          <a:bodyPr>
            <a:noAutofit/>
          </a:bodyPr>
          <a:lstStyle/>
          <a:p>
            <a:r>
              <a:rPr lang="en-US" sz="2800" dirty="0" smtClean="0"/>
              <a:t>1 </a:t>
            </a:r>
            <a:r>
              <a:rPr lang="en-US" sz="2800" dirty="0"/>
              <a:t>= pars </a:t>
            </a:r>
            <a:r>
              <a:rPr lang="en-US" sz="2800" dirty="0" err="1"/>
              <a:t>flaccida</a:t>
            </a:r>
            <a:r>
              <a:rPr lang="en-US" sz="2800" dirty="0"/>
              <a:t>; </a:t>
            </a:r>
            <a:endParaRPr lang="en-US" sz="2800" dirty="0" smtClean="0"/>
          </a:p>
          <a:p>
            <a:r>
              <a:rPr lang="en-US" sz="2800" dirty="0" smtClean="0"/>
              <a:t>2 </a:t>
            </a:r>
            <a:r>
              <a:rPr lang="en-US" sz="2800" dirty="0"/>
              <a:t>= </a:t>
            </a:r>
            <a:r>
              <a:rPr lang="en-US" sz="2800" dirty="0" smtClean="0"/>
              <a:t>short process </a:t>
            </a:r>
            <a:r>
              <a:rPr lang="en-US" sz="2800" dirty="0"/>
              <a:t>of the malleus; </a:t>
            </a:r>
            <a:endParaRPr lang="en-US" sz="2800" dirty="0" smtClean="0"/>
          </a:p>
          <a:p>
            <a:r>
              <a:rPr lang="en-US" sz="2800" dirty="0" smtClean="0"/>
              <a:t>3 </a:t>
            </a:r>
            <a:r>
              <a:rPr lang="en-US" sz="2800" dirty="0"/>
              <a:t>= handle of </a:t>
            </a:r>
            <a:r>
              <a:rPr lang="en-US" sz="2800" dirty="0" smtClean="0"/>
              <a:t>the </a:t>
            </a:r>
            <a:r>
              <a:rPr lang="pt-BR" sz="2800" dirty="0" smtClean="0"/>
              <a:t>malleus</a:t>
            </a:r>
            <a:r>
              <a:rPr lang="pt-BR" sz="2800" dirty="0"/>
              <a:t>; </a:t>
            </a:r>
            <a:endParaRPr lang="pt-BR" sz="2800" dirty="0" smtClean="0"/>
          </a:p>
          <a:p>
            <a:r>
              <a:rPr lang="en-US" sz="2800" dirty="0" smtClean="0"/>
              <a:t>I </a:t>
            </a:r>
            <a:r>
              <a:rPr lang="en-US" sz="2800" dirty="0"/>
              <a:t>= incus</a:t>
            </a:r>
            <a:r>
              <a:rPr lang="en-US" sz="2800" dirty="0" smtClean="0"/>
              <a:t>; </a:t>
            </a:r>
            <a:r>
              <a:rPr lang="en-US" sz="2800" dirty="0">
                <a:latin typeface="Arial" charset="0"/>
                <a:ea typeface="ＭＳ Ｐゴシック" charset="-128"/>
              </a:rPr>
              <a:t>; o = oval window;</a:t>
            </a:r>
          </a:p>
          <a:p>
            <a:r>
              <a:rPr lang="en-US" sz="2800" dirty="0">
                <a:latin typeface="Arial" charset="0"/>
                <a:ea typeface="ＭＳ Ｐゴシック" charset="-128"/>
              </a:rPr>
              <a:t>R = round window</a:t>
            </a:r>
            <a:r>
              <a:rPr lang="en-US" sz="2800" dirty="0" smtClean="0"/>
              <a:t> </a:t>
            </a:r>
          </a:p>
          <a:p>
            <a:r>
              <a:rPr lang="en-US" sz="2800" dirty="0" smtClean="0"/>
              <a:t>P </a:t>
            </a:r>
            <a:r>
              <a:rPr lang="en-US" sz="2800" dirty="0"/>
              <a:t>= promontory; </a:t>
            </a:r>
            <a:endParaRPr lang="en-US" sz="2800" dirty="0" smtClean="0"/>
          </a:p>
          <a:p>
            <a:r>
              <a:rPr lang="en-US" sz="2800" dirty="0" smtClean="0"/>
              <a:t>A </a:t>
            </a:r>
            <a:r>
              <a:rPr lang="en-US" sz="2800" dirty="0"/>
              <a:t>= annulus</a:t>
            </a:r>
            <a:r>
              <a:rPr lang="en-US" sz="2800" dirty="0" smtClean="0"/>
              <a:t>.</a:t>
            </a:r>
          </a:p>
          <a:p>
            <a:endParaRPr lang="en-US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035503"/>
            <a:ext cx="5133975" cy="489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946387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Right and left normal tm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2125369"/>
            <a:ext cx="8229600" cy="3924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401365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dirty="0"/>
              <a:t>History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600200"/>
            <a:ext cx="7924800" cy="5029200"/>
          </a:xfrm>
        </p:spPr>
        <p:txBody>
          <a:bodyPr>
            <a:normAutofit/>
          </a:bodyPr>
          <a:lstStyle/>
          <a:p>
            <a:pPr marL="0" indent="0" fontAlgn="auto">
              <a:lnSpc>
                <a:spcPct val="80000"/>
              </a:lnSpc>
              <a:buNone/>
              <a:defRPr/>
            </a:pPr>
            <a:r>
              <a:rPr lang="en-US" altLang="en-US" sz="32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History of present illness:</a:t>
            </a:r>
            <a:endParaRPr lang="en-US" altLang="en-US" sz="3200" dirty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pPr fontAlgn="auto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en-US" altLang="en-US" sz="3200" dirty="0"/>
              <a:t>Location</a:t>
            </a:r>
          </a:p>
          <a:p>
            <a:pPr fontAlgn="auto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en-US" altLang="en-US" sz="3200" dirty="0"/>
              <a:t>Onset, frequency, duration, Intensity</a:t>
            </a:r>
          </a:p>
          <a:p>
            <a:pPr fontAlgn="auto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en-US" altLang="en-US" sz="3200" dirty="0"/>
              <a:t>Associated symptoms</a:t>
            </a:r>
          </a:p>
          <a:p>
            <a:pPr fontAlgn="auto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en-US" altLang="en-US" sz="3200" dirty="0"/>
              <a:t>Previous work-up, testing, imaging</a:t>
            </a:r>
            <a:r>
              <a:rPr lang="en-US" altLang="en-US" sz="3200" dirty="0" smtClean="0"/>
              <a:t>,</a:t>
            </a:r>
            <a:r>
              <a:rPr lang="en-US" sz="3200" dirty="0"/>
              <a:t> Pathology </a:t>
            </a:r>
            <a:r>
              <a:rPr lang="en-US" sz="3200" dirty="0" smtClean="0"/>
              <a:t>specimens</a:t>
            </a:r>
            <a:r>
              <a:rPr lang="en-US" altLang="en-US" sz="3200" dirty="0" smtClean="0"/>
              <a:t> </a:t>
            </a:r>
            <a:r>
              <a:rPr lang="en-US" altLang="en-US" sz="3200" dirty="0"/>
              <a:t>or interventions</a:t>
            </a:r>
          </a:p>
          <a:p>
            <a:pPr fontAlgn="auto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en-US" altLang="en-US" sz="3200" dirty="0" smtClean="0"/>
              <a:t>What </a:t>
            </a:r>
            <a:r>
              <a:rPr lang="en-US" altLang="en-US" sz="3200" dirty="0"/>
              <a:t>has the patient already tried</a:t>
            </a:r>
            <a:r>
              <a:rPr lang="en-US" altLang="en-US" sz="3200" dirty="0" smtClean="0"/>
              <a:t>?</a:t>
            </a:r>
            <a:endParaRPr lang="en-US" altLang="en-US" sz="3200" dirty="0"/>
          </a:p>
        </p:txBody>
      </p:sp>
    </p:spTree>
    <p:extLst>
      <p:ext uri="{BB962C8B-B14F-4D97-AF65-F5344CB8AC3E}">
        <p14:creationId xmlns="" xmlns:p14="http://schemas.microsoft.com/office/powerpoint/2010/main" val="2202202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Perforations</a:t>
            </a:r>
          </a:p>
        </p:txBody>
      </p:sp>
      <p:pic>
        <p:nvPicPr>
          <p:cNvPr id="26628" name="Picture 4" descr="kroniskotit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11200" y="2420938"/>
            <a:ext cx="3847498" cy="3141662"/>
          </a:xfrm>
          <a:prstGeom prst="rect">
            <a:avLst/>
          </a:prstGeom>
          <a:noFill/>
          <a:ln/>
        </p:spPr>
      </p:pic>
      <p:pic>
        <p:nvPicPr>
          <p:cNvPr id="26630" name="Picture 6" descr="perf_and_tympanosclerosis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88831" y="2438400"/>
            <a:ext cx="3813808" cy="3119437"/>
          </a:xfrm>
          <a:prstGeom prst="rect">
            <a:avLst/>
          </a:prstGeom>
          <a:noFill/>
          <a:ln/>
        </p:spPr>
      </p:pic>
      <p:sp>
        <p:nvSpPr>
          <p:cNvPr id="26632" name="Text Box 8"/>
          <p:cNvSpPr txBox="1">
            <a:spLocks noChangeArrowheads="1"/>
          </p:cNvSpPr>
          <p:nvPr/>
        </p:nvSpPr>
        <p:spPr bwMode="auto">
          <a:xfrm>
            <a:off x="949779" y="1524000"/>
            <a:ext cx="28797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Central perforation</a:t>
            </a:r>
          </a:p>
        </p:txBody>
      </p:sp>
      <p:sp>
        <p:nvSpPr>
          <p:cNvPr id="26633" name="Text Box 9"/>
          <p:cNvSpPr txBox="1">
            <a:spLocks noChangeArrowheads="1"/>
          </p:cNvSpPr>
          <p:nvPr/>
        </p:nvSpPr>
        <p:spPr bwMode="auto">
          <a:xfrm>
            <a:off x="4953000" y="1524454"/>
            <a:ext cx="3733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/>
              <a:t>Marginal perforation</a:t>
            </a:r>
          </a:p>
        </p:txBody>
      </p:sp>
    </p:spTree>
    <p:extLst>
      <p:ext uri="{BB962C8B-B14F-4D97-AF65-F5344CB8AC3E}">
        <p14:creationId xmlns="" xmlns:p14="http://schemas.microsoft.com/office/powerpoint/2010/main" val="1726880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en-US"/>
              <a:t>Ears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683256" y="1851819"/>
            <a:ext cx="7521575" cy="3579812"/>
          </a:xfrm>
        </p:spPr>
        <p:txBody>
          <a:bodyPr>
            <a:noAutofit/>
          </a:bodyPr>
          <a:lstStyle/>
          <a:p>
            <a:pPr fontAlgn="auto">
              <a:buFont typeface="Arial" pitchFamily="34" charset="0"/>
              <a:buChar char="•"/>
              <a:defRPr/>
            </a:pPr>
            <a:r>
              <a:rPr lang="en-US" altLang="en-US" sz="3200" dirty="0" smtClean="0"/>
              <a:t>Tuning fork exam</a:t>
            </a:r>
          </a:p>
          <a:p>
            <a:pPr fontAlgn="auto">
              <a:buFont typeface="Arial" pitchFamily="34" charset="0"/>
              <a:buChar char="•"/>
              <a:defRPr/>
            </a:pPr>
            <a:r>
              <a:rPr lang="en-US" altLang="en-US" sz="3200" dirty="0" err="1" smtClean="0">
                <a:solidFill>
                  <a:schemeClr val="tx2"/>
                </a:solidFill>
              </a:rPr>
              <a:t>Rinne</a:t>
            </a:r>
            <a:r>
              <a:rPr lang="en-US" altLang="en-US" sz="3200" dirty="0" smtClean="0">
                <a:solidFill>
                  <a:schemeClr val="tx2"/>
                </a:solidFill>
              </a:rPr>
              <a:t>:</a:t>
            </a:r>
            <a:r>
              <a:rPr lang="en-US" altLang="en-US" sz="3200" dirty="0" smtClean="0"/>
              <a:t> Air vs. bone conduction </a:t>
            </a:r>
          </a:p>
          <a:p>
            <a:pPr lvl="1" fontAlgn="auto">
              <a:buFont typeface="Arial" pitchFamily="34" charset="0"/>
              <a:buChar char="•"/>
              <a:defRPr/>
            </a:pPr>
            <a:r>
              <a:rPr lang="en-US" altLang="en-US" sz="3200" dirty="0" smtClean="0"/>
              <a:t>Just outside to EAC vs. over mastoid</a:t>
            </a:r>
          </a:p>
          <a:p>
            <a:pPr lvl="1" fontAlgn="auto">
              <a:buFont typeface="Arial" pitchFamily="34" charset="0"/>
              <a:buChar char="•"/>
              <a:defRPr/>
            </a:pPr>
            <a:r>
              <a:rPr lang="en-US" altLang="en-US" sz="3200" dirty="0" smtClean="0"/>
              <a:t>Normal: AC &gt; BC</a:t>
            </a:r>
            <a:endParaRPr lang="en-US" altLang="en-US" sz="3200" dirty="0" smtClean="0">
              <a:solidFill>
                <a:schemeClr val="tx2"/>
              </a:solidFill>
            </a:endParaRPr>
          </a:p>
          <a:p>
            <a:pPr fontAlgn="auto">
              <a:buFont typeface="Arial" pitchFamily="34" charset="0"/>
              <a:buChar char="•"/>
              <a:defRPr/>
            </a:pPr>
            <a:r>
              <a:rPr lang="en-US" altLang="en-US" sz="3200" dirty="0" smtClean="0">
                <a:solidFill>
                  <a:schemeClr val="tx2"/>
                </a:solidFill>
              </a:rPr>
              <a:t>Weber: </a:t>
            </a:r>
            <a:r>
              <a:rPr lang="en-US" altLang="en-US" sz="3200" dirty="0" smtClean="0"/>
              <a:t>Tuning fork on top/center of head</a:t>
            </a:r>
          </a:p>
          <a:p>
            <a:pPr lvl="1" fontAlgn="auto">
              <a:buFont typeface="Arial" pitchFamily="34" charset="0"/>
              <a:buChar char="•"/>
              <a:defRPr/>
            </a:pPr>
            <a:r>
              <a:rPr lang="en-US" altLang="en-US" sz="3200" dirty="0" smtClean="0"/>
              <a:t>Normal: equal on both sides</a:t>
            </a:r>
          </a:p>
          <a:p>
            <a:pPr lvl="1" fontAlgn="auto">
              <a:buFont typeface="Arial" pitchFamily="34" charset="0"/>
              <a:buChar char="•"/>
              <a:defRPr/>
            </a:pPr>
            <a:r>
              <a:rPr lang="en-US" altLang="en-US" sz="3200" dirty="0" smtClean="0"/>
              <a:t>Does the sound lateralize?</a:t>
            </a:r>
            <a:endParaRPr lang="en-US" altLang="en-US" sz="24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/>
          <a:srcRect l="2788" t="-122"/>
          <a:stretch/>
        </p:blipFill>
        <p:spPr>
          <a:xfrm>
            <a:off x="6477000" y="4973387"/>
            <a:ext cx="2440961" cy="18846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/>
          <a:srcRect l="13357" t="36651" r="39457" b="17529"/>
          <a:stretch/>
        </p:blipFill>
        <p:spPr>
          <a:xfrm>
            <a:off x="6324600" y="228600"/>
            <a:ext cx="2570369" cy="18718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Weber test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97" y="1600199"/>
            <a:ext cx="5661000" cy="30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797" y="1600199"/>
            <a:ext cx="2673032" cy="30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316200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52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19200"/>
            <a:ext cx="8519909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534803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en-US"/>
              <a:t>Nose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752600"/>
            <a:ext cx="8077200" cy="3871913"/>
          </a:xfrm>
        </p:spPr>
        <p:txBody>
          <a:bodyPr>
            <a:noAutofit/>
          </a:bodyPr>
          <a:lstStyle/>
          <a:p>
            <a:pPr fontAlgn="auto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altLang="en-US" sz="3200" dirty="0" smtClean="0"/>
              <a:t>Eternal exam</a:t>
            </a:r>
          </a:p>
          <a:p>
            <a:pPr lvl="1" fontAlgn="auto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altLang="en-US" sz="3200" dirty="0" smtClean="0">
                <a:solidFill>
                  <a:schemeClr val="tx2"/>
                </a:solidFill>
              </a:rPr>
              <a:t>Deformities, symmetry, size/patency of nares, transverse crease</a:t>
            </a:r>
            <a:endParaRPr lang="en-US" altLang="en-US" sz="3200" dirty="0" smtClean="0"/>
          </a:p>
          <a:p>
            <a:pPr fontAlgn="auto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altLang="en-US" sz="3200" dirty="0" smtClean="0"/>
              <a:t>Nasal speculum (anterior </a:t>
            </a:r>
            <a:r>
              <a:rPr lang="en-US" altLang="en-US" sz="3200" dirty="0" err="1" smtClean="0"/>
              <a:t>rhinoscopy</a:t>
            </a:r>
            <a:r>
              <a:rPr lang="en-US" altLang="en-US" sz="3200" dirty="0" smtClean="0"/>
              <a:t>)</a:t>
            </a:r>
          </a:p>
          <a:p>
            <a:pPr lvl="1" fontAlgn="auto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altLang="en-US" sz="3200" dirty="0" smtClean="0">
                <a:solidFill>
                  <a:schemeClr val="tx2"/>
                </a:solidFill>
              </a:rPr>
              <a:t>Septum, inferior </a:t>
            </a:r>
            <a:r>
              <a:rPr lang="en-US" altLang="en-US" sz="3200" dirty="0" err="1" smtClean="0">
                <a:solidFill>
                  <a:schemeClr val="tx2"/>
                </a:solidFill>
              </a:rPr>
              <a:t>turbinates</a:t>
            </a:r>
            <a:endParaRPr lang="en-US" altLang="en-US" sz="3200" dirty="0" smtClean="0">
              <a:solidFill>
                <a:schemeClr val="tx2"/>
              </a:solidFill>
            </a:endParaRPr>
          </a:p>
          <a:p>
            <a:pPr lvl="1" fontAlgn="auto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altLang="en-US" sz="3200" dirty="0" err="1" smtClean="0">
                <a:solidFill>
                  <a:schemeClr val="tx2"/>
                </a:solidFill>
              </a:rPr>
              <a:t>Septal</a:t>
            </a:r>
            <a:r>
              <a:rPr lang="en-US" altLang="en-US" sz="3200" dirty="0" smtClean="0">
                <a:solidFill>
                  <a:schemeClr val="tx2"/>
                </a:solidFill>
              </a:rPr>
              <a:t> deviation, pale </a:t>
            </a:r>
            <a:r>
              <a:rPr lang="en-US" altLang="en-US" sz="3200" dirty="0" err="1" smtClean="0">
                <a:solidFill>
                  <a:schemeClr val="tx2"/>
                </a:solidFill>
              </a:rPr>
              <a:t>turbinates</a:t>
            </a:r>
            <a:r>
              <a:rPr lang="en-US" altLang="en-US" sz="3200" dirty="0" smtClean="0">
                <a:solidFill>
                  <a:schemeClr val="tx2"/>
                </a:solidFill>
              </a:rPr>
              <a:t>/ mucosa, hypertrophy of inferior </a:t>
            </a:r>
            <a:r>
              <a:rPr lang="en-US" altLang="en-US" sz="3200" dirty="0" err="1" smtClean="0">
                <a:solidFill>
                  <a:schemeClr val="tx2"/>
                </a:solidFill>
              </a:rPr>
              <a:t>turbinates</a:t>
            </a:r>
            <a:r>
              <a:rPr lang="en-US" altLang="en-US" sz="3200" dirty="0" smtClean="0">
                <a:solidFill>
                  <a:schemeClr val="tx2"/>
                </a:solidFill>
              </a:rPr>
              <a:t>, rhinorrhea, masses, prominent vessels</a:t>
            </a:r>
            <a:endParaRPr lang="en-US" altLang="en-US" sz="32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/>
          <a:srcRect t="13727" r="3940" b="16982"/>
          <a:stretch/>
        </p:blipFill>
        <p:spPr>
          <a:xfrm>
            <a:off x="5507581" y="228600"/>
            <a:ext cx="3417888" cy="18494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uiExpand="1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dirty="0"/>
              <a:t>Mouth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202613" y="1556084"/>
            <a:ext cx="8065087" cy="4235116"/>
          </a:xfrm>
        </p:spPr>
        <p:txBody>
          <a:bodyPr>
            <a:noAutofit/>
          </a:bodyPr>
          <a:lstStyle/>
          <a:p>
            <a:pPr fontAlgn="auto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altLang="en-US" sz="2800" dirty="0" smtClean="0"/>
              <a:t>Teeth, gums, alveolar ridge</a:t>
            </a:r>
          </a:p>
          <a:p>
            <a:pPr lvl="1" fontAlgn="auto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altLang="en-US" sz="2800" dirty="0" smtClean="0">
                <a:solidFill>
                  <a:schemeClr val="tx2"/>
                </a:solidFill>
              </a:rPr>
              <a:t>Edentulous, </a:t>
            </a:r>
          </a:p>
          <a:p>
            <a:pPr lvl="1" fontAlgn="auto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altLang="en-US" sz="2800" dirty="0" smtClean="0">
                <a:solidFill>
                  <a:schemeClr val="tx2"/>
                </a:solidFill>
              </a:rPr>
              <a:t>dentures (remove) </a:t>
            </a:r>
          </a:p>
          <a:p>
            <a:pPr lvl="1" fontAlgn="auto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altLang="en-US" sz="2800" dirty="0" smtClean="0"/>
              <a:t>Mucosa</a:t>
            </a:r>
          </a:p>
          <a:p>
            <a:pPr lvl="1" fontAlgn="auto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altLang="en-US" sz="2800" dirty="0" err="1" smtClean="0">
                <a:solidFill>
                  <a:schemeClr val="tx2"/>
                </a:solidFill>
              </a:rPr>
              <a:t>Buccal</a:t>
            </a:r>
            <a:r>
              <a:rPr lang="en-US" altLang="en-US" sz="2800" dirty="0" smtClean="0">
                <a:solidFill>
                  <a:schemeClr val="tx2"/>
                </a:solidFill>
              </a:rPr>
              <a:t> mucosa, palatal mucosa, lingual mucosa, vestibule (between teeth and lips)</a:t>
            </a:r>
            <a:r>
              <a:rPr lang="en-US" altLang="en-US" sz="2800" dirty="0" smtClean="0"/>
              <a:t> </a:t>
            </a:r>
          </a:p>
          <a:p>
            <a:pPr fontAlgn="auto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altLang="en-US" sz="2800" dirty="0" err="1" smtClean="0"/>
              <a:t>Retromolar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trigone</a:t>
            </a:r>
            <a:endParaRPr lang="en-US" altLang="en-US" sz="2800" dirty="0" smtClean="0"/>
          </a:p>
        </p:txBody>
      </p: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5334000" y="4267200"/>
            <a:ext cx="4876801" cy="2415088"/>
            <a:chOff x="5791201" y="2819400"/>
            <a:chExt cx="3657600" cy="1600200"/>
          </a:xfrm>
        </p:grpSpPr>
        <p:grpSp>
          <p:nvGrpSpPr>
            <p:cNvPr id="20489" name="Group 8"/>
            <p:cNvGrpSpPr>
              <a:grpSpLocks/>
            </p:cNvGrpSpPr>
            <p:nvPr/>
          </p:nvGrpSpPr>
          <p:grpSpPr bwMode="auto">
            <a:xfrm>
              <a:off x="5791201" y="2819400"/>
              <a:ext cx="2743199" cy="1600200"/>
              <a:chOff x="5334000" y="730239"/>
              <a:chExt cx="2819400" cy="1638231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 l="31667" t="46117" r="44199"/>
              <a:stretch/>
            </p:blipFill>
            <p:spPr>
              <a:xfrm rot="5400000">
                <a:off x="5886484" y="177755"/>
                <a:ext cx="1638231" cy="2743199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cxnSp>
            <p:nvCxnSpPr>
              <p:cNvPr id="4" name="Straight Arrow Connector 3"/>
              <p:cNvCxnSpPr/>
              <p:nvPr/>
            </p:nvCxnSpPr>
            <p:spPr>
              <a:xfrm flipH="1" flipV="1">
                <a:off x="6949281" y="1219433"/>
                <a:ext cx="1204119" cy="26003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488" name="Rectangle 5"/>
            <p:cNvSpPr>
              <a:spLocks noChangeArrowheads="1"/>
            </p:cNvSpPr>
            <p:nvPr/>
          </p:nvSpPr>
          <p:spPr bwMode="auto">
            <a:xfrm>
              <a:off x="8362951" y="3429000"/>
              <a:ext cx="1085850" cy="4690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en-US" sz="2000" dirty="0" err="1"/>
                <a:t>Retromolar</a:t>
              </a:r>
              <a:r>
                <a:rPr lang="en-US" altLang="en-US" sz="2000" dirty="0"/>
                <a:t> </a:t>
              </a:r>
              <a:r>
                <a:rPr lang="en-US" altLang="en-US" sz="2000" dirty="0" err="1"/>
                <a:t>trigone</a:t>
              </a:r>
              <a:endParaRPr lang="en-US" altLang="en-US" sz="2000" dirty="0"/>
            </a:p>
          </p:txBody>
        </p:sp>
      </p:grp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6858000" y="152400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dirty="0"/>
              <a:t>Salivary Glands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676400"/>
            <a:ext cx="5486400" cy="3776662"/>
          </a:xfrm>
        </p:spPr>
        <p:txBody>
          <a:bodyPr>
            <a:noAutofit/>
          </a:bodyPr>
          <a:lstStyle/>
          <a:p>
            <a:pPr fontAlgn="auto">
              <a:lnSpc>
                <a:spcPct val="90000"/>
              </a:lnSpc>
              <a:defRPr/>
            </a:pPr>
            <a:r>
              <a:rPr lang="en-US" altLang="en-US" sz="2800" b="1" dirty="0" smtClean="0"/>
              <a:t>Palpate for masses, stones</a:t>
            </a:r>
          </a:p>
          <a:p>
            <a:pPr lvl="1" fontAlgn="auto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altLang="en-US" sz="2800" dirty="0" err="1" smtClean="0">
                <a:solidFill>
                  <a:schemeClr val="tx2"/>
                </a:solidFill>
              </a:rPr>
              <a:t>Stenson’s</a:t>
            </a:r>
            <a:r>
              <a:rPr lang="en-US" altLang="en-US" sz="2800" dirty="0" smtClean="0">
                <a:solidFill>
                  <a:schemeClr val="tx2"/>
                </a:solidFill>
              </a:rPr>
              <a:t> duct</a:t>
            </a:r>
            <a:r>
              <a:rPr lang="en-US" altLang="en-US" sz="2800" dirty="0" smtClean="0"/>
              <a:t> (parotid gland opening on </a:t>
            </a:r>
            <a:r>
              <a:rPr lang="en-US" altLang="en-US" sz="2800" dirty="0" err="1" smtClean="0"/>
              <a:t>buccal</a:t>
            </a:r>
            <a:r>
              <a:rPr lang="en-US" altLang="en-US" sz="2800" dirty="0" smtClean="0"/>
              <a:t> mucosa)</a:t>
            </a:r>
          </a:p>
          <a:p>
            <a:pPr lvl="1" fontAlgn="auto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altLang="en-US" sz="2800" dirty="0" smtClean="0">
                <a:solidFill>
                  <a:schemeClr val="tx2"/>
                </a:solidFill>
              </a:rPr>
              <a:t>Wharton’s duct</a:t>
            </a:r>
            <a:r>
              <a:rPr lang="en-US" altLang="en-US" sz="2800" dirty="0" smtClean="0"/>
              <a:t> (submandibular and sublingual gland, located on floor of mouth)</a:t>
            </a:r>
          </a:p>
          <a:p>
            <a:pPr fontAlgn="auto">
              <a:lnSpc>
                <a:spcPct val="90000"/>
              </a:lnSpc>
              <a:buFont typeface="Arial" pitchFamily="34" charset="0"/>
              <a:buChar char="•"/>
              <a:defRPr/>
            </a:pPr>
            <a:endParaRPr lang="en-US" altLang="en-US" sz="28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38800" y="4038600"/>
            <a:ext cx="3124200" cy="2343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uiExpand="1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en-US"/>
              <a:t>Oral Cavity &amp; Oropharynx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786230" y="1752600"/>
            <a:ext cx="7671970" cy="3852862"/>
          </a:xfrm>
        </p:spPr>
        <p:txBody>
          <a:bodyPr>
            <a:noAutofit/>
          </a:bodyPr>
          <a:lstStyle/>
          <a:p>
            <a:pPr fontAlgn="auto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altLang="en-US" sz="2400" dirty="0" smtClean="0"/>
              <a:t>Uvula: Bifid, Deviation, Large and inflamed </a:t>
            </a:r>
          </a:p>
          <a:p>
            <a:pPr fontAlgn="auto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altLang="en-US" sz="2400" dirty="0" smtClean="0"/>
              <a:t>Tonsils</a:t>
            </a:r>
          </a:p>
          <a:p>
            <a:pPr lvl="1" fontAlgn="auto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altLang="en-US" sz="2400" dirty="0" smtClean="0"/>
              <a:t>Enlarged, symmetry, exudates, masses, </a:t>
            </a:r>
            <a:r>
              <a:rPr lang="en-US" altLang="en-US" sz="2400" dirty="0" err="1" smtClean="0"/>
              <a:t>t</a:t>
            </a:r>
            <a:r>
              <a:rPr lang="en-US" sz="2400" dirty="0" err="1" smtClean="0"/>
              <a:t>onsilliths</a:t>
            </a:r>
            <a:endParaRPr lang="en-US" altLang="en-US" sz="2400" dirty="0" smtClean="0"/>
          </a:p>
          <a:p>
            <a:pPr lvl="1" fontAlgn="auto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altLang="en-US" sz="2400" dirty="0" smtClean="0"/>
              <a:t>Grading tonsils</a:t>
            </a:r>
          </a:p>
          <a:p>
            <a:pPr lvl="2" fontAlgn="auto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altLang="en-US" sz="2400" dirty="0" smtClean="0">
                <a:solidFill>
                  <a:schemeClr val="accent2"/>
                </a:solidFill>
              </a:rPr>
              <a:t>1+   fills &lt;25% of oropharynx between </a:t>
            </a:r>
            <a:r>
              <a:rPr lang="en-US" altLang="en-US" sz="2400" dirty="0" err="1" smtClean="0">
                <a:solidFill>
                  <a:schemeClr val="accent2"/>
                </a:solidFill>
              </a:rPr>
              <a:t>tonsillar</a:t>
            </a:r>
            <a:r>
              <a:rPr lang="en-US" altLang="en-US" sz="2400" dirty="0" smtClean="0">
                <a:solidFill>
                  <a:schemeClr val="accent2"/>
                </a:solidFill>
              </a:rPr>
              <a:t> pillars</a:t>
            </a:r>
          </a:p>
          <a:p>
            <a:pPr lvl="2" fontAlgn="auto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altLang="en-US" sz="2400" dirty="0" smtClean="0">
                <a:solidFill>
                  <a:schemeClr val="accent2"/>
                </a:solidFill>
              </a:rPr>
              <a:t>2+   25-50%</a:t>
            </a:r>
          </a:p>
          <a:p>
            <a:pPr lvl="2" fontAlgn="auto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altLang="en-US" sz="2400" dirty="0" smtClean="0">
                <a:solidFill>
                  <a:schemeClr val="accent2"/>
                </a:solidFill>
              </a:rPr>
              <a:t>3+   50-75%</a:t>
            </a:r>
          </a:p>
          <a:p>
            <a:pPr lvl="2" fontAlgn="auto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altLang="en-US" sz="2400" dirty="0" smtClean="0">
                <a:solidFill>
                  <a:schemeClr val="accent2"/>
                </a:solidFill>
              </a:rPr>
              <a:t>4+   &gt;75% </a:t>
            </a:r>
          </a:p>
          <a:p>
            <a:pPr fontAlgn="auto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altLang="en-US" sz="2400" dirty="0" smtClean="0"/>
              <a:t>Posterior pharyngeal wall</a:t>
            </a:r>
          </a:p>
          <a:p>
            <a:pPr lvl="1" fontAlgn="auto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altLang="en-US" sz="2400" dirty="0" smtClean="0"/>
              <a:t>Blood, Erythema, drainage, purulence, exudates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7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480" y="533401"/>
            <a:ext cx="7353919" cy="5277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06173489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3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414" y="457200"/>
            <a:ext cx="8080067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59086921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dirty="0"/>
              <a:t>History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09700"/>
            <a:ext cx="7924800" cy="4953000"/>
          </a:xfrm>
        </p:spPr>
        <p:txBody>
          <a:bodyPr>
            <a:normAutofit lnSpcReduction="10000"/>
          </a:bodyPr>
          <a:lstStyle/>
          <a:p>
            <a:pPr marL="0" indent="0" fontAlgn="auto">
              <a:lnSpc>
                <a:spcPct val="90000"/>
              </a:lnSpc>
              <a:buNone/>
              <a:defRPr/>
            </a:pPr>
            <a:r>
              <a:rPr lang="en-US" altLang="en-US" sz="32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Past Medical History: </a:t>
            </a:r>
          </a:p>
          <a:p>
            <a:pPr fontAlgn="auto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altLang="en-US" sz="3200" dirty="0" smtClean="0"/>
              <a:t>HTN? DM? HLP? IHD? Thyroid disease? Seizures?</a:t>
            </a:r>
          </a:p>
          <a:p>
            <a:pPr fontAlgn="auto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altLang="en-US" sz="3200" dirty="0" smtClean="0"/>
              <a:t>Allergies? Asthma? Neurologic or rheumatologic disorders?</a:t>
            </a:r>
          </a:p>
          <a:p>
            <a:pPr fontAlgn="auto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altLang="en-US" sz="3200" dirty="0" smtClean="0"/>
              <a:t>Past Surgical History: Head and neck procedures?</a:t>
            </a:r>
          </a:p>
          <a:p>
            <a:pPr fontAlgn="auto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altLang="en-US" sz="3200" dirty="0" smtClean="0"/>
              <a:t>Allergies- Aspirin Sensitivity?  </a:t>
            </a:r>
          </a:p>
          <a:p>
            <a:pPr fontAlgn="auto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altLang="en-US" sz="3200" dirty="0" smtClean="0"/>
              <a:t>Social History: Addiction? Smoker? Alcohol use? </a:t>
            </a:r>
          </a:p>
          <a:p>
            <a:pPr fontAlgn="auto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altLang="en-US" sz="3200" dirty="0" smtClean="0"/>
              <a:t>Acoustic trauma, Past irradiation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029200" y="5153587"/>
            <a:ext cx="3581400" cy="1066800"/>
            <a:chOff x="6781800" y="3429000"/>
            <a:chExt cx="1761331" cy="838200"/>
          </a:xfrm>
          <a:effectLst>
            <a:glow rad="101600">
              <a:srgbClr val="FFFF00">
                <a:alpha val="60000"/>
              </a:srgb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" name="Rounded Rectangle 1"/>
            <p:cNvSpPr/>
            <p:nvPr/>
          </p:nvSpPr>
          <p:spPr>
            <a:xfrm>
              <a:off x="6781800" y="3429000"/>
              <a:ext cx="1761331" cy="8382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800" dirty="0"/>
                <a:t>S</a:t>
              </a: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6849269" y="3429000"/>
              <a:ext cx="1693862" cy="79802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000" b="1" dirty="0" err="1">
                  <a:solidFill>
                    <a:schemeClr val="accent2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Sampter</a:t>
              </a:r>
              <a:r>
                <a:rPr lang="en-US" sz="2000" b="1" dirty="0">
                  <a:solidFill>
                    <a:schemeClr val="accent2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 Triad:</a:t>
              </a:r>
            </a:p>
            <a:p>
              <a:pPr>
                <a:defRPr/>
              </a:pPr>
              <a:r>
                <a:rPr lang="en-US" sz="2000" b="1" dirty="0"/>
                <a:t>Allergies + Asthma + Aspirin sensitivity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uiExpand="1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en-US"/>
              <a:t>Neck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781175"/>
            <a:ext cx="6629400" cy="3852862"/>
          </a:xfrm>
        </p:spPr>
        <p:txBody>
          <a:bodyPr>
            <a:normAutofit/>
          </a:bodyPr>
          <a:lstStyle/>
          <a:p>
            <a:pPr fontAlgn="auto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altLang="en-US" sz="2800" dirty="0" smtClean="0"/>
              <a:t>Lymphadenopathy</a:t>
            </a:r>
          </a:p>
          <a:p>
            <a:pPr fontAlgn="auto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altLang="en-US" sz="2800" dirty="0" smtClean="0"/>
              <a:t>Thyroid</a:t>
            </a:r>
          </a:p>
          <a:p>
            <a:pPr fontAlgn="auto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altLang="en-US" sz="2800" dirty="0" smtClean="0"/>
              <a:t>Masses</a:t>
            </a:r>
          </a:p>
          <a:p>
            <a:pPr lvl="1" fontAlgn="auto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altLang="en-US" sz="3000" dirty="0" smtClean="0">
                <a:solidFill>
                  <a:schemeClr val="tx2"/>
                </a:solidFill>
              </a:rPr>
              <a:t>Exact location, size, mobility, depth, tenderness, texture, firmness, </a:t>
            </a:r>
            <a:r>
              <a:rPr lang="en-US" altLang="en-US" sz="3000" dirty="0" err="1" smtClean="0">
                <a:solidFill>
                  <a:schemeClr val="tx2"/>
                </a:solidFill>
              </a:rPr>
              <a:t>fluctuance</a:t>
            </a:r>
            <a:endParaRPr lang="en-US" altLang="en-US" sz="3000" dirty="0" smtClean="0"/>
          </a:p>
          <a:p>
            <a:pPr fontAlgn="auto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altLang="en-US" sz="2800" dirty="0" smtClean="0"/>
              <a:t>Larynx and trachea</a:t>
            </a:r>
            <a:endParaRPr lang="en-US" altLang="en-US" sz="2800" dirty="0" smtClean="0">
              <a:solidFill>
                <a:srgbClr val="000000"/>
              </a:solidFill>
              <a:latin typeface="Calibri" charset="0"/>
            </a:endParaRPr>
          </a:p>
          <a:p>
            <a:pPr fontAlgn="auto">
              <a:lnSpc>
                <a:spcPct val="90000"/>
              </a:lnSpc>
              <a:buFont typeface="Arial" pitchFamily="34" charset="0"/>
              <a:buChar char="•"/>
              <a:defRPr/>
            </a:pPr>
            <a:endParaRPr lang="en-US" altLang="en-US" sz="28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/>
          <a:srcRect l="4303" r="5641"/>
          <a:stretch/>
        </p:blipFill>
        <p:spPr>
          <a:xfrm>
            <a:off x="5410200" y="4038600"/>
            <a:ext cx="3018766" cy="2514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/>
          <a:srcRect b="17291"/>
          <a:stretch>
            <a:fillRect/>
          </a:stretch>
        </p:blipFill>
        <p:spPr bwMode="auto">
          <a:xfrm>
            <a:off x="5562600" y="228600"/>
            <a:ext cx="2400300" cy="2646363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uiExpand="1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en-US"/>
              <a:t>Fiberoptic Nasopharyngoscopy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524000"/>
            <a:ext cx="5262107" cy="4876800"/>
          </a:xfrm>
        </p:spPr>
        <p:txBody>
          <a:bodyPr>
            <a:noAutofit/>
          </a:bodyPr>
          <a:lstStyle/>
          <a:p>
            <a:pPr fontAlgn="auto">
              <a:buFont typeface="Arial" pitchFamily="34" charset="0"/>
              <a:buChar char="•"/>
              <a:defRPr/>
            </a:pPr>
            <a:r>
              <a:rPr lang="en-US" altLang="en-US" sz="2800" dirty="0" smtClean="0"/>
              <a:t>What is it?</a:t>
            </a:r>
          </a:p>
          <a:p>
            <a:pPr lvl="1" fontAlgn="auto">
              <a:buFont typeface="Arial" pitchFamily="34" charset="0"/>
              <a:buChar char="•"/>
              <a:defRPr/>
            </a:pPr>
            <a:r>
              <a:rPr lang="en-US" altLang="en-US" sz="2800" dirty="0" smtClean="0">
                <a:solidFill>
                  <a:schemeClr val="tx2"/>
                </a:solidFill>
              </a:rPr>
              <a:t>Exam of </a:t>
            </a:r>
            <a:r>
              <a:rPr lang="en-US" altLang="en-US" sz="2800" dirty="0" err="1" smtClean="0">
                <a:solidFill>
                  <a:schemeClr val="tx2"/>
                </a:solidFill>
              </a:rPr>
              <a:t>nasopharynx</a:t>
            </a:r>
            <a:r>
              <a:rPr lang="en-US" altLang="en-US" sz="2800" dirty="0" smtClean="0">
                <a:solidFill>
                  <a:schemeClr val="tx2"/>
                </a:solidFill>
              </a:rPr>
              <a:t>, oropharynx, </a:t>
            </a:r>
            <a:r>
              <a:rPr lang="en-US" altLang="en-US" sz="2800" dirty="0" err="1" smtClean="0">
                <a:solidFill>
                  <a:schemeClr val="tx2"/>
                </a:solidFill>
              </a:rPr>
              <a:t>hypopharynx</a:t>
            </a:r>
            <a:r>
              <a:rPr lang="en-US" altLang="en-US" sz="2800" dirty="0" smtClean="0">
                <a:solidFill>
                  <a:schemeClr val="tx2"/>
                </a:solidFill>
              </a:rPr>
              <a:t>, larynx</a:t>
            </a:r>
            <a:endParaRPr lang="en-US" altLang="en-US" sz="2800" dirty="0" smtClean="0"/>
          </a:p>
          <a:p>
            <a:pPr lvl="1" fontAlgn="auto">
              <a:buFont typeface="Arial" pitchFamily="34" charset="0"/>
              <a:buChar char="•"/>
              <a:defRPr/>
            </a:pPr>
            <a:r>
              <a:rPr lang="en-US" altLang="en-US" sz="2800" dirty="0" smtClean="0"/>
              <a:t>Use </a:t>
            </a:r>
            <a:r>
              <a:rPr lang="en-US" altLang="en-US" sz="2800" dirty="0" err="1" smtClean="0"/>
              <a:t>afrin</a:t>
            </a:r>
            <a:r>
              <a:rPr lang="en-US" altLang="en-US" sz="2800" dirty="0" smtClean="0"/>
              <a:t>/</a:t>
            </a:r>
            <a:r>
              <a:rPr lang="en-US" altLang="en-US" sz="2800" dirty="0" err="1" smtClean="0"/>
              <a:t>lidocaine</a:t>
            </a:r>
            <a:r>
              <a:rPr lang="en-US" altLang="en-US" sz="2800" dirty="0" smtClean="0"/>
              <a:t> before exam</a:t>
            </a:r>
          </a:p>
          <a:p>
            <a:pPr fontAlgn="auto">
              <a:buFont typeface="Arial" pitchFamily="34" charset="0"/>
              <a:buChar char="•"/>
              <a:defRPr/>
            </a:pPr>
            <a:r>
              <a:rPr lang="en-US" altLang="en-US" sz="2800" dirty="0" smtClean="0"/>
              <a:t>Indications?</a:t>
            </a:r>
          </a:p>
          <a:p>
            <a:pPr lvl="1" fontAlgn="auto">
              <a:buFont typeface="Arial" pitchFamily="34" charset="0"/>
              <a:buChar char="•"/>
              <a:defRPr/>
            </a:pPr>
            <a:r>
              <a:rPr lang="en-US" altLang="en-US" sz="2800" dirty="0" smtClean="0">
                <a:solidFill>
                  <a:schemeClr val="tx2"/>
                </a:solidFill>
              </a:rPr>
              <a:t>Voice changes, neck masses, shortness of breath/noisy breathing, concern for mass from nose down to larynx</a:t>
            </a:r>
            <a:endParaRPr lang="en-US" altLang="en-US" sz="28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rcRect t="10384" b="18665"/>
          <a:stretch>
            <a:fillRect/>
          </a:stretch>
        </p:blipFill>
        <p:spPr bwMode="auto">
          <a:xfrm>
            <a:off x="6172200" y="3886200"/>
            <a:ext cx="2658607" cy="251460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71707" y="1447800"/>
            <a:ext cx="2959100" cy="2219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View of larynx</a:t>
            </a:r>
          </a:p>
        </p:txBody>
      </p:sp>
      <p:pic>
        <p:nvPicPr>
          <p:cNvPr id="47108" name="Picture 4" descr="larynx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770818" y="1970770"/>
            <a:ext cx="4236070" cy="4068986"/>
          </a:xfrm>
          <a:prstGeom prst="rect">
            <a:avLst/>
          </a:prstGeom>
          <a:noFill/>
          <a:ln/>
        </p:spPr>
      </p:pic>
      <p:sp>
        <p:nvSpPr>
          <p:cNvPr id="47110" name="Line 6"/>
          <p:cNvSpPr>
            <a:spLocks noChangeShapeType="1"/>
          </p:cNvSpPr>
          <p:nvPr/>
        </p:nvSpPr>
        <p:spPr bwMode="auto">
          <a:xfrm>
            <a:off x="2339975" y="2133600"/>
            <a:ext cx="3600177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a-IR"/>
          </a:p>
        </p:txBody>
      </p:sp>
      <p:sp>
        <p:nvSpPr>
          <p:cNvPr id="47111" name="Line 7"/>
          <p:cNvSpPr>
            <a:spLocks noChangeShapeType="1"/>
          </p:cNvSpPr>
          <p:nvPr/>
        </p:nvSpPr>
        <p:spPr bwMode="auto">
          <a:xfrm>
            <a:off x="2411413" y="2852738"/>
            <a:ext cx="230460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a-IR"/>
          </a:p>
        </p:txBody>
      </p:sp>
      <p:sp>
        <p:nvSpPr>
          <p:cNvPr id="47112" name="Line 8"/>
          <p:cNvSpPr>
            <a:spLocks noChangeShapeType="1"/>
          </p:cNvSpPr>
          <p:nvPr/>
        </p:nvSpPr>
        <p:spPr bwMode="auto">
          <a:xfrm flipV="1">
            <a:off x="2484438" y="2931228"/>
            <a:ext cx="3447826" cy="89067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a-IR"/>
          </a:p>
        </p:txBody>
      </p:sp>
      <p:sp>
        <p:nvSpPr>
          <p:cNvPr id="47113" name="Line 9"/>
          <p:cNvSpPr>
            <a:spLocks noChangeShapeType="1"/>
          </p:cNvSpPr>
          <p:nvPr/>
        </p:nvSpPr>
        <p:spPr bwMode="auto">
          <a:xfrm flipV="1">
            <a:off x="2555875" y="3933825"/>
            <a:ext cx="295275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a-IR"/>
          </a:p>
        </p:txBody>
      </p:sp>
      <p:sp>
        <p:nvSpPr>
          <p:cNvPr id="47114" name="Line 10"/>
          <p:cNvSpPr>
            <a:spLocks noChangeShapeType="1"/>
          </p:cNvSpPr>
          <p:nvPr/>
        </p:nvSpPr>
        <p:spPr bwMode="auto">
          <a:xfrm flipV="1">
            <a:off x="2555875" y="4221163"/>
            <a:ext cx="3311525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a-IR"/>
          </a:p>
        </p:txBody>
      </p:sp>
      <p:sp>
        <p:nvSpPr>
          <p:cNvPr id="47115" name="Line 11"/>
          <p:cNvSpPr>
            <a:spLocks noChangeShapeType="1"/>
          </p:cNvSpPr>
          <p:nvPr/>
        </p:nvSpPr>
        <p:spPr bwMode="auto">
          <a:xfrm flipV="1">
            <a:off x="2484438" y="5013324"/>
            <a:ext cx="3239690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a-IR"/>
          </a:p>
        </p:txBody>
      </p:sp>
      <p:sp>
        <p:nvSpPr>
          <p:cNvPr id="47116" name="Line 12"/>
          <p:cNvSpPr>
            <a:spLocks noChangeShapeType="1"/>
          </p:cNvSpPr>
          <p:nvPr/>
        </p:nvSpPr>
        <p:spPr bwMode="auto">
          <a:xfrm flipV="1">
            <a:off x="2484439" y="4764880"/>
            <a:ext cx="2015554" cy="39290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a-IR"/>
          </a:p>
        </p:txBody>
      </p:sp>
      <p:sp>
        <p:nvSpPr>
          <p:cNvPr id="47117" name="Text Box 13"/>
          <p:cNvSpPr txBox="1">
            <a:spLocks noChangeArrowheads="1"/>
          </p:cNvSpPr>
          <p:nvPr/>
        </p:nvSpPr>
        <p:spPr bwMode="auto">
          <a:xfrm>
            <a:off x="755650" y="1909763"/>
            <a:ext cx="18716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Tongue base</a:t>
            </a:r>
          </a:p>
        </p:txBody>
      </p:sp>
      <p:sp>
        <p:nvSpPr>
          <p:cNvPr id="47118" name="Text Box 14"/>
          <p:cNvSpPr txBox="1">
            <a:spLocks noChangeArrowheads="1"/>
          </p:cNvSpPr>
          <p:nvPr/>
        </p:nvSpPr>
        <p:spPr bwMode="auto">
          <a:xfrm>
            <a:off x="1187450" y="2636838"/>
            <a:ext cx="18716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Vallecula</a:t>
            </a:r>
          </a:p>
        </p:txBody>
      </p:sp>
      <p:sp>
        <p:nvSpPr>
          <p:cNvPr id="47119" name="Text Box 15"/>
          <p:cNvSpPr txBox="1">
            <a:spLocks noChangeArrowheads="1"/>
          </p:cNvSpPr>
          <p:nvPr/>
        </p:nvSpPr>
        <p:spPr bwMode="auto">
          <a:xfrm>
            <a:off x="1404938" y="3638550"/>
            <a:ext cx="18716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Epiglottis</a:t>
            </a:r>
          </a:p>
        </p:txBody>
      </p:sp>
      <p:sp>
        <p:nvSpPr>
          <p:cNvPr id="47120" name="Text Box 16"/>
          <p:cNvSpPr txBox="1">
            <a:spLocks noChangeArrowheads="1"/>
          </p:cNvSpPr>
          <p:nvPr/>
        </p:nvSpPr>
        <p:spPr bwMode="auto">
          <a:xfrm>
            <a:off x="152400" y="4076700"/>
            <a:ext cx="26908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 smtClean="0"/>
              <a:t>False vocal </a:t>
            </a:r>
            <a:r>
              <a:rPr lang="en-GB" dirty="0"/>
              <a:t>cord</a:t>
            </a:r>
          </a:p>
        </p:txBody>
      </p:sp>
      <p:sp>
        <p:nvSpPr>
          <p:cNvPr id="47121" name="Text Box 17"/>
          <p:cNvSpPr txBox="1">
            <a:spLocks noChangeArrowheads="1"/>
          </p:cNvSpPr>
          <p:nvPr/>
        </p:nvSpPr>
        <p:spPr bwMode="auto">
          <a:xfrm>
            <a:off x="381001" y="4581525"/>
            <a:ext cx="27511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 smtClean="0"/>
              <a:t>True Vocal </a:t>
            </a:r>
            <a:r>
              <a:rPr lang="en-GB" dirty="0"/>
              <a:t>cord</a:t>
            </a:r>
          </a:p>
        </p:txBody>
      </p:sp>
      <p:sp>
        <p:nvSpPr>
          <p:cNvPr id="47122" name="Text Box 18"/>
          <p:cNvSpPr txBox="1">
            <a:spLocks noChangeArrowheads="1"/>
          </p:cNvSpPr>
          <p:nvPr/>
        </p:nvSpPr>
        <p:spPr bwMode="auto">
          <a:xfrm>
            <a:off x="684213" y="5013325"/>
            <a:ext cx="18716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Piriform fossa</a:t>
            </a:r>
          </a:p>
        </p:txBody>
      </p:sp>
      <p:sp>
        <p:nvSpPr>
          <p:cNvPr id="47123" name="Text Box 19"/>
          <p:cNvSpPr txBox="1">
            <a:spLocks noChangeArrowheads="1"/>
          </p:cNvSpPr>
          <p:nvPr/>
        </p:nvSpPr>
        <p:spPr bwMode="auto">
          <a:xfrm>
            <a:off x="1404938" y="5595938"/>
            <a:ext cx="18716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Arytenoid cartilage</a:t>
            </a:r>
          </a:p>
        </p:txBody>
      </p:sp>
    </p:spTree>
    <p:extLst>
      <p:ext uri="{BB962C8B-B14F-4D97-AF65-F5344CB8AC3E}">
        <p14:creationId xmlns="" xmlns:p14="http://schemas.microsoft.com/office/powerpoint/2010/main" val="3180717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en-US"/>
              <a:t>ENT Review of Systems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600200"/>
            <a:ext cx="7924800" cy="4191000"/>
          </a:xfrm>
        </p:spPr>
        <p:txBody>
          <a:bodyPr>
            <a:noAutofit/>
          </a:bodyPr>
          <a:lstStyle/>
          <a:p>
            <a:pPr fontAlgn="auto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en-US" altLang="en-US" sz="28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Gen</a:t>
            </a:r>
            <a:r>
              <a:rPr lang="en-US" altLang="en-US" sz="2800" dirty="0" smtClean="0"/>
              <a:t>: fever/ chills/ weight changes</a:t>
            </a:r>
          </a:p>
          <a:p>
            <a:pPr fontAlgn="auto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en-US" altLang="en-US" sz="28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Ear</a:t>
            </a:r>
            <a:r>
              <a:rPr lang="en-US" altLang="en-US" sz="2800" dirty="0" smtClean="0"/>
              <a:t>: tinnitus/ vertigo/ hearing loss/ otalgia/ otorrhea</a:t>
            </a:r>
          </a:p>
          <a:p>
            <a:pPr fontAlgn="auto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en-US" altLang="en-US" sz="28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Nose</a:t>
            </a:r>
            <a:r>
              <a:rPr lang="en-US" altLang="en-US" sz="2800" dirty="0" smtClean="0"/>
              <a:t>: congestion/ rhinorrhea/ epistaxis/ </a:t>
            </a:r>
            <a:r>
              <a:rPr lang="en-US" altLang="en-US" sz="2800" dirty="0" err="1" smtClean="0"/>
              <a:t>hyposmia</a:t>
            </a:r>
            <a:endParaRPr lang="en-US" altLang="en-US" sz="2800" dirty="0" smtClean="0"/>
          </a:p>
          <a:p>
            <a:pPr fontAlgn="auto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en-US" altLang="en-US" sz="28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Throat</a:t>
            </a:r>
            <a:r>
              <a:rPr lang="en-US" altLang="en-US" sz="2800" dirty="0" smtClean="0"/>
              <a:t>: pain/ dysphagia/ odynophagia</a:t>
            </a:r>
          </a:p>
          <a:p>
            <a:pPr fontAlgn="auto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en-US" altLang="en-US" sz="28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Larynx</a:t>
            </a:r>
            <a:r>
              <a:rPr lang="en-US" altLang="en-US" sz="2800" dirty="0" smtClean="0"/>
              <a:t>: hoarseness/ voice changes/ noisy breathing/ difficulty breathing / pain with speaking (</a:t>
            </a:r>
            <a:r>
              <a:rPr lang="en-US" altLang="en-US" sz="2800" dirty="0" err="1" smtClean="0"/>
              <a:t>odynophonia</a:t>
            </a:r>
            <a:r>
              <a:rPr lang="en-US" altLang="en-US" sz="2800" dirty="0" smtClean="0"/>
              <a:t>) </a:t>
            </a:r>
          </a:p>
          <a:p>
            <a:pPr fontAlgn="auto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en-US" altLang="en-US" sz="28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Trachea</a:t>
            </a:r>
            <a:r>
              <a:rPr lang="en-US" altLang="en-US" sz="2800" dirty="0" smtClean="0"/>
              <a:t>: noisy or difficulty breathing</a:t>
            </a:r>
          </a:p>
          <a:p>
            <a:pPr fontAlgn="auto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en-US" altLang="en-US" sz="28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Neck</a:t>
            </a:r>
            <a:r>
              <a:rPr lang="en-US" altLang="en-US" sz="2800" dirty="0" smtClean="0"/>
              <a:t>: lymphadenopathy/ new lumps or bumps/ pain/ swelling</a:t>
            </a:r>
          </a:p>
          <a:p>
            <a:pPr fontAlgn="auto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en-US" altLang="en-US" sz="28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Face</a:t>
            </a:r>
            <a:r>
              <a:rPr lang="en-US" altLang="en-US" sz="2800" dirty="0" smtClean="0"/>
              <a:t>: sinus pain/ pressure/ swelling/ numbness</a:t>
            </a:r>
            <a:endParaRPr lang="en-US" altLang="en-US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dirty="0" smtClean="0"/>
              <a:t>Ear history</a:t>
            </a:r>
            <a:endParaRPr lang="en-US" alt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 numCol="2">
            <a:normAutofit/>
          </a:bodyPr>
          <a:lstStyle/>
          <a:p>
            <a:pPr fontAlgn="auto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en-US" altLang="en-US" sz="2400" b="1" dirty="0" smtClean="0">
                <a:solidFill>
                  <a:srgbClr val="FFFF00"/>
                </a:solidFill>
              </a:rPr>
              <a:t>Right Ear:</a:t>
            </a:r>
          </a:p>
          <a:p>
            <a:pPr fontAlgn="auto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en-US" altLang="en-US" sz="2400" dirty="0" smtClean="0"/>
              <a:t>Last episode of otorrhea</a:t>
            </a:r>
          </a:p>
          <a:p>
            <a:pPr fontAlgn="auto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en-US" altLang="en-US" sz="2400" dirty="0" smtClean="0"/>
              <a:t>Tinnitus</a:t>
            </a:r>
          </a:p>
          <a:p>
            <a:pPr fontAlgn="auto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en-US" altLang="en-US" sz="2400" dirty="0" smtClean="0"/>
              <a:t>Hearing loss</a:t>
            </a:r>
          </a:p>
          <a:p>
            <a:pPr fontAlgn="auto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en-US" altLang="en-US" sz="2400" dirty="0" smtClean="0"/>
              <a:t>Otalgia</a:t>
            </a:r>
          </a:p>
          <a:p>
            <a:pPr fontAlgn="auto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en-US" altLang="en-US" sz="2400" dirty="0" smtClean="0"/>
              <a:t>Otorrhea</a:t>
            </a:r>
          </a:p>
          <a:p>
            <a:pPr fontAlgn="auto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en-US" altLang="en-US" sz="2400" dirty="0" smtClean="0"/>
              <a:t>History of previous operations</a:t>
            </a:r>
          </a:p>
          <a:p>
            <a:pPr fontAlgn="auto">
              <a:lnSpc>
                <a:spcPct val="80000"/>
              </a:lnSpc>
              <a:buFont typeface="Arial" pitchFamily="34" charset="0"/>
              <a:buChar char="•"/>
              <a:defRPr/>
            </a:pPr>
            <a:endParaRPr lang="en-US" altLang="en-US" sz="2400" b="1" dirty="0" smtClean="0"/>
          </a:p>
          <a:p>
            <a:pPr fontAlgn="auto">
              <a:lnSpc>
                <a:spcPct val="80000"/>
              </a:lnSpc>
              <a:buFont typeface="Arial" pitchFamily="34" charset="0"/>
              <a:buChar char="•"/>
              <a:defRPr/>
            </a:pPr>
            <a:endParaRPr lang="en-US" altLang="en-US" sz="2400" b="1" dirty="0"/>
          </a:p>
          <a:p>
            <a:pPr fontAlgn="auto">
              <a:lnSpc>
                <a:spcPct val="80000"/>
              </a:lnSpc>
              <a:buFont typeface="Arial" pitchFamily="34" charset="0"/>
              <a:buChar char="•"/>
              <a:defRPr/>
            </a:pPr>
            <a:endParaRPr lang="en-US" altLang="en-US" sz="2400" b="1" dirty="0" smtClean="0"/>
          </a:p>
          <a:p>
            <a:pPr fontAlgn="auto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en-US" altLang="en-US" sz="2400" b="1" dirty="0" smtClean="0">
                <a:solidFill>
                  <a:srgbClr val="FFFF00"/>
                </a:solidFill>
              </a:rPr>
              <a:t>Left Ear:</a:t>
            </a:r>
          </a:p>
          <a:p>
            <a:pPr fontAlgn="auto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en-US" altLang="en-US" sz="2400" dirty="0"/>
              <a:t>Last episode of otorrhea</a:t>
            </a:r>
          </a:p>
          <a:p>
            <a:pPr fontAlgn="auto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en-US" altLang="en-US" sz="2400" dirty="0"/>
              <a:t>Tinnitus</a:t>
            </a:r>
          </a:p>
          <a:p>
            <a:pPr fontAlgn="auto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en-US" altLang="en-US" sz="2400" dirty="0"/>
              <a:t>Hearing loss</a:t>
            </a:r>
          </a:p>
          <a:p>
            <a:pPr fontAlgn="auto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en-US" altLang="en-US" sz="2400" dirty="0"/>
              <a:t>Otalgia</a:t>
            </a:r>
          </a:p>
          <a:p>
            <a:pPr fontAlgn="auto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en-US" altLang="en-US" sz="2400" dirty="0"/>
              <a:t>Otorrhea</a:t>
            </a:r>
          </a:p>
          <a:p>
            <a:pPr fontAlgn="auto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en-US" altLang="en-US" sz="2400" dirty="0"/>
              <a:t>History of previous operations</a:t>
            </a:r>
          </a:p>
          <a:p>
            <a:pPr marL="0" indent="0" fontAlgn="auto">
              <a:lnSpc>
                <a:spcPct val="80000"/>
              </a:lnSpc>
              <a:buFont typeface="Arial" pitchFamily="34" charset="0"/>
              <a:buNone/>
              <a:defRPr/>
            </a:pPr>
            <a:r>
              <a:rPr lang="en-US" altLang="en-US" sz="2400" dirty="0"/>
              <a:t>ABG</a:t>
            </a:r>
          </a:p>
          <a:p>
            <a:pPr marL="0" indent="0" fontAlgn="auto">
              <a:lnSpc>
                <a:spcPct val="80000"/>
              </a:lnSpc>
              <a:buFont typeface="Arial" pitchFamily="34" charset="0"/>
              <a:buNone/>
              <a:defRPr/>
            </a:pPr>
            <a:r>
              <a:rPr lang="en-US" altLang="en-US" sz="2400" b="1" dirty="0"/>
              <a:t>Vertigo</a:t>
            </a:r>
          </a:p>
          <a:p>
            <a:pPr fontAlgn="auto">
              <a:lnSpc>
                <a:spcPct val="80000"/>
              </a:lnSpc>
              <a:buFont typeface="Arial" pitchFamily="34" charset="0"/>
              <a:buChar char="•"/>
              <a:defRPr/>
            </a:pPr>
            <a:endParaRPr lang="en-US" altLang="en-US" sz="2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dirty="0" smtClean="0"/>
              <a:t>Tonsil history</a:t>
            </a:r>
            <a:endParaRPr lang="en-US" alt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600200"/>
            <a:ext cx="7924800" cy="4800600"/>
          </a:xfrm>
        </p:spPr>
        <p:txBody>
          <a:bodyPr numCol="1">
            <a:normAutofit/>
          </a:bodyPr>
          <a:lstStyle/>
          <a:p>
            <a:pPr fontAlgn="auto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en-US" altLang="en-US" sz="2400" b="1" dirty="0" smtClean="0"/>
              <a:t>Congestion</a:t>
            </a:r>
          </a:p>
          <a:p>
            <a:pPr fontAlgn="auto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en-US" altLang="en-US" sz="2400" b="1" dirty="0" smtClean="0"/>
              <a:t>PND/ Rhinorrhea</a:t>
            </a:r>
            <a:endParaRPr lang="en-US" altLang="en-US" sz="2400" b="1" dirty="0"/>
          </a:p>
          <a:p>
            <a:pPr fontAlgn="auto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en-US" altLang="en-US" sz="2400" b="1" dirty="0" smtClean="0"/>
              <a:t>Recurrent pharyngitis</a:t>
            </a:r>
            <a:endParaRPr lang="en-US" altLang="en-US" sz="2400" b="1" dirty="0"/>
          </a:p>
          <a:p>
            <a:pPr fontAlgn="auto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en-US" altLang="en-US" sz="2400" b="1" dirty="0" smtClean="0"/>
              <a:t>Dysphagia</a:t>
            </a:r>
            <a:r>
              <a:rPr lang="en-US" altLang="en-US" sz="2400" b="1" dirty="0"/>
              <a:t>/ odynophagia</a:t>
            </a:r>
          </a:p>
          <a:p>
            <a:pPr fontAlgn="auto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en-US" altLang="en-US" sz="2400" b="1" dirty="0" smtClean="0"/>
              <a:t>FTT</a:t>
            </a:r>
          </a:p>
          <a:p>
            <a:pPr fontAlgn="auto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en-US" altLang="en-US" sz="2400" b="1" dirty="0" smtClean="0"/>
              <a:t>Difficulty </a:t>
            </a:r>
            <a:r>
              <a:rPr lang="en-US" altLang="en-US" sz="2400" b="1" dirty="0"/>
              <a:t>breathing </a:t>
            </a:r>
            <a:endParaRPr lang="en-US" altLang="en-US" sz="2400" b="1" dirty="0" smtClean="0"/>
          </a:p>
          <a:p>
            <a:pPr fontAlgn="auto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en-US" altLang="en-US" sz="2400" b="1" dirty="0" smtClean="0"/>
              <a:t>Mouth breathing</a:t>
            </a:r>
          </a:p>
          <a:p>
            <a:pPr fontAlgn="auto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en-US" altLang="en-US" sz="2400" b="1" dirty="0" smtClean="0"/>
              <a:t>Snoring</a:t>
            </a:r>
          </a:p>
          <a:p>
            <a:pPr fontAlgn="auto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en-US" altLang="en-US" sz="2400" b="1" dirty="0" smtClean="0"/>
              <a:t>ADHD</a:t>
            </a:r>
          </a:p>
          <a:p>
            <a:pPr fontAlgn="auto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en-US" altLang="en-US" sz="2400" b="1" dirty="0" smtClean="0"/>
              <a:t>Hearing Loss</a:t>
            </a:r>
          </a:p>
          <a:p>
            <a:pPr fontAlgn="auto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en-US" altLang="en-US" sz="2400" b="1" dirty="0" smtClean="0"/>
              <a:t>Otorrhea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dirty="0" smtClean="0"/>
              <a:t>Thyroid history</a:t>
            </a:r>
            <a:endParaRPr lang="en-US" alt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 numCol="1"/>
          <a:lstStyle/>
          <a:p>
            <a:pPr fontAlgn="auto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en-US" altLang="en-US" sz="2400" b="1" dirty="0" smtClean="0"/>
              <a:t>Hoarseness</a:t>
            </a:r>
          </a:p>
          <a:p>
            <a:pPr fontAlgn="auto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en-US" altLang="en-US" sz="2400" b="1" dirty="0" smtClean="0"/>
              <a:t>Difficulty </a:t>
            </a:r>
            <a:r>
              <a:rPr lang="en-US" altLang="en-US" sz="2400" b="1" dirty="0"/>
              <a:t>breathing </a:t>
            </a:r>
            <a:endParaRPr lang="en-US" altLang="en-US" sz="2400" b="1" dirty="0" smtClean="0"/>
          </a:p>
          <a:p>
            <a:pPr fontAlgn="auto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en-US" altLang="en-US" sz="2400" b="1" dirty="0" smtClean="0"/>
              <a:t>Heat and cold Intolerance</a:t>
            </a:r>
          </a:p>
          <a:p>
            <a:pPr fontAlgn="auto">
              <a:lnSpc>
                <a:spcPct val="80000"/>
              </a:lnSpc>
              <a:buFont typeface="Arial" pitchFamily="34" charset="0"/>
              <a:buChar char="•"/>
              <a:defRPr/>
            </a:pPr>
            <a:endParaRPr lang="en-US" altLang="en-US" sz="2400" b="1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en-US"/>
              <a:t>Initial Exam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auto">
              <a:lnSpc>
                <a:spcPct val="70000"/>
              </a:lnSpc>
              <a:buFont typeface="Arial" pitchFamily="34" charset="0"/>
              <a:buChar char="•"/>
              <a:defRPr/>
            </a:pPr>
            <a:r>
              <a:rPr lang="en-US" altLang="en-US" sz="2200" dirty="0" smtClean="0"/>
              <a:t>First, start by looking at the skin of the face</a:t>
            </a:r>
          </a:p>
          <a:p>
            <a:pPr lvl="1" fontAlgn="auto">
              <a:lnSpc>
                <a:spcPct val="70000"/>
              </a:lnSpc>
              <a:buFont typeface="Arial" pitchFamily="34" charset="0"/>
              <a:buChar char="•"/>
              <a:defRPr/>
            </a:pPr>
            <a:r>
              <a:rPr lang="en-US" altLang="en-US" sz="2200" dirty="0" smtClean="0">
                <a:solidFill>
                  <a:schemeClr val="tx2"/>
                </a:solidFill>
              </a:rPr>
              <a:t>Look for scars, any concerning lesions</a:t>
            </a:r>
          </a:p>
          <a:p>
            <a:pPr lvl="1" fontAlgn="auto">
              <a:lnSpc>
                <a:spcPct val="70000"/>
              </a:lnSpc>
              <a:buFont typeface="Arial" pitchFamily="34" charset="0"/>
              <a:buChar char="•"/>
              <a:defRPr/>
            </a:pPr>
            <a:r>
              <a:rPr lang="en-US" altLang="en-US" sz="2200" dirty="0" smtClean="0">
                <a:solidFill>
                  <a:schemeClr val="tx2"/>
                </a:solidFill>
              </a:rPr>
              <a:t>Check for symmetry, is there muscle weakness?</a:t>
            </a:r>
            <a:endParaRPr lang="en-US" altLang="en-US" sz="2200" dirty="0" smtClean="0"/>
          </a:p>
          <a:p>
            <a:pPr fontAlgn="auto">
              <a:lnSpc>
                <a:spcPct val="70000"/>
              </a:lnSpc>
              <a:buFont typeface="Arial" pitchFamily="34" charset="0"/>
              <a:buChar char="•"/>
              <a:defRPr/>
            </a:pPr>
            <a:r>
              <a:rPr lang="en-US" altLang="en-US" sz="2200" dirty="0" smtClean="0"/>
              <a:t>Does the patient have tell-tale signs?</a:t>
            </a:r>
          </a:p>
          <a:p>
            <a:pPr lvl="1" fontAlgn="auto">
              <a:lnSpc>
                <a:spcPct val="70000"/>
              </a:lnSpc>
              <a:buFont typeface="Arial" pitchFamily="34" charset="0"/>
              <a:buChar char="•"/>
              <a:defRPr/>
            </a:pPr>
            <a:r>
              <a:rPr lang="en-US" altLang="en-US" sz="2200" dirty="0" smtClean="0">
                <a:solidFill>
                  <a:schemeClr val="tx2"/>
                </a:solidFill>
              </a:rPr>
              <a:t>Nasal crease in allergies</a:t>
            </a:r>
          </a:p>
          <a:p>
            <a:pPr lvl="1" fontAlgn="auto">
              <a:lnSpc>
                <a:spcPct val="70000"/>
              </a:lnSpc>
              <a:buFont typeface="Arial" pitchFamily="34" charset="0"/>
              <a:buChar char="•"/>
              <a:defRPr/>
            </a:pPr>
            <a:r>
              <a:rPr lang="en-US" altLang="en-US" sz="2200" dirty="0" smtClean="0">
                <a:solidFill>
                  <a:schemeClr val="tx2"/>
                </a:solidFill>
              </a:rPr>
              <a:t>Noisy nasal breathing?</a:t>
            </a:r>
            <a:endParaRPr lang="en-US" altLang="en-US" sz="2200" dirty="0" smtClean="0"/>
          </a:p>
          <a:p>
            <a:pPr fontAlgn="auto">
              <a:lnSpc>
                <a:spcPct val="70000"/>
              </a:lnSpc>
              <a:buFont typeface="Arial" pitchFamily="34" charset="0"/>
              <a:buChar char="•"/>
              <a:defRPr/>
            </a:pPr>
            <a:r>
              <a:rPr lang="en-US" altLang="en-US" sz="2200" dirty="0" smtClean="0"/>
              <a:t>Listen to the patient’s voice as they give the history/answer questions</a:t>
            </a:r>
          </a:p>
          <a:p>
            <a:pPr lvl="1" fontAlgn="auto">
              <a:lnSpc>
                <a:spcPct val="70000"/>
              </a:lnSpc>
              <a:buFont typeface="Arial" pitchFamily="34" charset="0"/>
              <a:buChar char="•"/>
              <a:defRPr/>
            </a:pPr>
            <a:r>
              <a:rPr lang="en-US" altLang="en-US" sz="2200" dirty="0" smtClean="0">
                <a:solidFill>
                  <a:schemeClr val="tx2"/>
                </a:solidFill>
              </a:rPr>
              <a:t>Is it breathy? Nasal? Does the patient have stridor?</a:t>
            </a:r>
            <a:endParaRPr lang="en-US" altLang="en-US" sz="2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1178</TotalTime>
  <Words>2001</Words>
  <Application>Microsoft Office PowerPoint</Application>
  <PresentationFormat>On-screen Show (4:3)</PresentationFormat>
  <Paragraphs>319</Paragraphs>
  <Slides>42</Slides>
  <Notes>29</Notes>
  <HiddenSlides>2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Module</vt:lpstr>
      <vt:lpstr>Semiology in  ENT Patient</vt:lpstr>
      <vt:lpstr>History</vt:lpstr>
      <vt:lpstr>History</vt:lpstr>
      <vt:lpstr>History</vt:lpstr>
      <vt:lpstr>ENT Review of Systems</vt:lpstr>
      <vt:lpstr>Ear history</vt:lpstr>
      <vt:lpstr>Tonsil history</vt:lpstr>
      <vt:lpstr>Thyroid history</vt:lpstr>
      <vt:lpstr>Initial Exam</vt:lpstr>
      <vt:lpstr>Physical Exam</vt:lpstr>
      <vt:lpstr>Parotid Gland</vt:lpstr>
      <vt:lpstr>Skin</vt:lpstr>
      <vt:lpstr>Neck</vt:lpstr>
      <vt:lpstr>Thyroid</vt:lpstr>
      <vt:lpstr>Triangles of the neck.</vt:lpstr>
      <vt:lpstr>Face/Cranial Nerves</vt:lpstr>
      <vt:lpstr>Slide 17</vt:lpstr>
      <vt:lpstr>Slide 18</vt:lpstr>
      <vt:lpstr>Be familiar with gear</vt:lpstr>
      <vt:lpstr>External anatomy</vt:lpstr>
      <vt:lpstr>Ears</vt:lpstr>
      <vt:lpstr>Ears</vt:lpstr>
      <vt:lpstr>External Auditory Canal</vt:lpstr>
      <vt:lpstr>External Auditory Canal cont.</vt:lpstr>
      <vt:lpstr>External Auditory Canal cont.</vt:lpstr>
      <vt:lpstr>Ears</vt:lpstr>
      <vt:lpstr>Right ear. Normal tympanic membrane</vt:lpstr>
      <vt:lpstr>Right ear. Normal tympanic membrane</vt:lpstr>
      <vt:lpstr>Right and left normal tm</vt:lpstr>
      <vt:lpstr>Perforations</vt:lpstr>
      <vt:lpstr>Ears</vt:lpstr>
      <vt:lpstr>Weber test</vt:lpstr>
      <vt:lpstr>Slide 33</vt:lpstr>
      <vt:lpstr>Nose</vt:lpstr>
      <vt:lpstr>Mouth</vt:lpstr>
      <vt:lpstr>Salivary Glands</vt:lpstr>
      <vt:lpstr>Oral Cavity &amp; Oropharynx</vt:lpstr>
      <vt:lpstr>Slide 38</vt:lpstr>
      <vt:lpstr>Slide 39</vt:lpstr>
      <vt:lpstr>Neck</vt:lpstr>
      <vt:lpstr>Fiberoptic Nasopharyngoscopy</vt:lpstr>
      <vt:lpstr>View of larynx</vt:lpstr>
    </vt:vector>
  </TitlesOfParts>
  <Company>Burke Christine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Approach to the ENT Patient</dc:title>
  <dc:creator>Burke Christine</dc:creator>
  <cp:lastModifiedBy>RFG</cp:lastModifiedBy>
  <cp:revision>98</cp:revision>
  <dcterms:created xsi:type="dcterms:W3CDTF">2012-12-13T01:21:24Z</dcterms:created>
  <dcterms:modified xsi:type="dcterms:W3CDTF">2024-12-23T07:51:41Z</dcterms:modified>
</cp:coreProperties>
</file>