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7" r:id="rId10"/>
    <p:sldId id="268" r:id="rId11"/>
    <p:sldId id="310" r:id="rId12"/>
    <p:sldId id="308" r:id="rId13"/>
    <p:sldId id="309" r:id="rId14"/>
    <p:sldId id="269" r:id="rId15"/>
    <p:sldId id="270" r:id="rId16"/>
    <p:sldId id="271" r:id="rId17"/>
    <p:sldId id="272" r:id="rId18"/>
    <p:sldId id="29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3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Foreign Bodies of the </a:t>
            </a:r>
            <a:r>
              <a:rPr lang="en-US" dirty="0" smtClean="0">
                <a:solidFill>
                  <a:srgbClr val="FF0000"/>
                </a:solidFill>
              </a:rPr>
              <a:t>Airway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3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infants, rescue breaths and chest </a:t>
            </a:r>
            <a:r>
              <a:rPr lang="en-US" dirty="0" smtClean="0"/>
              <a:t>compressions </a:t>
            </a:r>
            <a:r>
              <a:rPr lang="en-US" dirty="0"/>
              <a:t>are </a:t>
            </a:r>
            <a:r>
              <a:rPr lang="en-US" dirty="0" smtClean="0"/>
              <a:t>recommended</a:t>
            </a:r>
          </a:p>
          <a:p>
            <a:endParaRPr lang="en-US" dirty="0" smtClean="0"/>
          </a:p>
          <a:p>
            <a:r>
              <a:rPr lang="en-US" dirty="0"/>
              <a:t> Children older than 1 year require gentle </a:t>
            </a:r>
            <a:r>
              <a:rPr lang="en-US" dirty="0" smtClean="0"/>
              <a:t>abdominal  </a:t>
            </a:r>
            <a:r>
              <a:rPr lang="en-US" dirty="0"/>
              <a:t>thrusts while  </a:t>
            </a:r>
            <a:r>
              <a:rPr lang="en-US" dirty="0" smtClean="0"/>
              <a:t>supine</a:t>
            </a:r>
          </a:p>
          <a:p>
            <a:endParaRPr lang="en-US" dirty="0" smtClean="0"/>
          </a:p>
          <a:p>
            <a:r>
              <a:rPr lang="en-US" dirty="0"/>
              <a:t> Older  children  and  adults  are  </a:t>
            </a:r>
            <a:r>
              <a:rPr lang="en-US" dirty="0" smtClean="0"/>
              <a:t>positioned  </a:t>
            </a:r>
            <a:r>
              <a:rPr lang="en-US" dirty="0"/>
              <a:t>standing,  sitting,  or  recumbent  for  the  Heimlich  </a:t>
            </a:r>
            <a:r>
              <a:rPr lang="en-US" dirty="0" smtClean="0"/>
              <a:t>maneuver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not  recommended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Back  </a:t>
            </a:r>
            <a:r>
              <a:rPr lang="en-US" dirty="0"/>
              <a:t>blows  or  abdominal  thrusts  in  individuals  with  only  </a:t>
            </a:r>
            <a:r>
              <a:rPr lang="en-US" dirty="0">
                <a:solidFill>
                  <a:srgbClr val="FF0000"/>
                </a:solidFill>
              </a:rPr>
              <a:t>partial </a:t>
            </a:r>
            <a:r>
              <a:rPr lang="en-US" dirty="0" smtClean="0">
                <a:solidFill>
                  <a:srgbClr val="FF0000"/>
                </a:solidFill>
              </a:rPr>
              <a:t>obstructions  </a:t>
            </a:r>
            <a:r>
              <a:rPr lang="en-US" dirty="0"/>
              <a:t>could  lead  to  complete  obstruction  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8961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B9F5E33-FAEA-4BD6-9938-FB3B92878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maadized co\Desktop\Screenshot_2018-02-27-08-12-36~2.jpg">
            <a:extLst>
              <a:ext uri="{FF2B5EF4-FFF2-40B4-BE49-F238E27FC236}">
                <a16:creationId xmlns:a16="http://schemas.microsoft.com/office/drawing/2014/main" xmlns="" id="{DD4135CB-F0AF-445D-B811-B8BFC1F6E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30016" y="1628800"/>
            <a:ext cx="448785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aadized co\Desktop\Screenshot_2018-02-27-08-19-43~2.jpg">
            <a:extLst>
              <a:ext uri="{FF2B5EF4-FFF2-40B4-BE49-F238E27FC236}">
                <a16:creationId xmlns:a16="http://schemas.microsoft.com/office/drawing/2014/main" xmlns="" id="{09B739AA-E978-47E1-A962-C07A88048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38" y="1624406"/>
            <a:ext cx="4501756" cy="450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136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516"/>
    </mc:Choice>
    <mc:Fallback>
      <p:transition spd="slow" advTm="5051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B2120C7-17FB-45C0-9AD4-CA2B82D1F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7196" y="1709495"/>
            <a:ext cx="4118558" cy="3878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6D698B-08BE-4533-95BA-798518FC64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76400"/>
            <a:ext cx="4572396" cy="39444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2286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Heimlich  maneuver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13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748"/>
    </mc:Choice>
    <mc:Fallback>
      <p:transition spd="slow" advTm="4174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A2AA605-325B-4076-AE21-463F24F18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838200"/>
            <a:ext cx="5513707" cy="63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62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036"/>
    </mc:Choice>
    <mc:Fallback>
      <p:transition spd="slow" advTm="3203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Foreign </a:t>
            </a:r>
            <a:r>
              <a:rPr lang="en-US" dirty="0"/>
              <a:t>body aspiration is suspected when a victim has </a:t>
            </a:r>
            <a:r>
              <a:rPr lang="en-US" u="sng" dirty="0"/>
              <a:t>acute choking </a:t>
            </a:r>
            <a:r>
              <a:rPr lang="en-US" dirty="0" smtClean="0"/>
              <a:t>or  </a:t>
            </a:r>
            <a:r>
              <a:rPr lang="en-US" u="sng" dirty="0"/>
              <a:t>severe coughing </a:t>
            </a:r>
            <a:r>
              <a:rPr lang="en-US" dirty="0"/>
              <a:t>with  respiratory </a:t>
            </a:r>
            <a:r>
              <a:rPr lang="en-US" dirty="0" smtClean="0"/>
              <a:t>distress</a:t>
            </a:r>
          </a:p>
          <a:p>
            <a:endParaRPr lang="en-US" dirty="0" smtClean="0"/>
          </a:p>
          <a:p>
            <a:r>
              <a:rPr lang="en-US" dirty="0"/>
              <a:t>Symptoms </a:t>
            </a:r>
            <a:r>
              <a:rPr lang="en-US" dirty="0" smtClean="0"/>
              <a:t>of </a:t>
            </a:r>
            <a:r>
              <a:rPr lang="en-US" dirty="0"/>
              <a:t>foreign body aspiration can mimic conditions such as </a:t>
            </a:r>
            <a:r>
              <a:rPr lang="en-US" dirty="0">
                <a:solidFill>
                  <a:srgbClr val="FF0000"/>
                </a:solidFill>
              </a:rPr>
              <a:t>asthma, croup, </a:t>
            </a:r>
            <a:r>
              <a:rPr lang="en-US" dirty="0" smtClean="0">
                <a:solidFill>
                  <a:srgbClr val="FF0000"/>
                </a:solidFill>
              </a:rPr>
              <a:t>and  pneumonia</a:t>
            </a:r>
          </a:p>
          <a:p>
            <a:endParaRPr lang="en-US" dirty="0" smtClean="0"/>
          </a:p>
          <a:p>
            <a:r>
              <a:rPr lang="en-US" u="sng" dirty="0"/>
              <a:t>Onset  of  wheezing  </a:t>
            </a:r>
            <a:r>
              <a:rPr lang="en-US" dirty="0"/>
              <a:t>in  an  otherwise  healthy  child </a:t>
            </a:r>
            <a:r>
              <a:rPr lang="en-US" dirty="0" smtClean="0"/>
              <a:t>should </a:t>
            </a:r>
            <a:r>
              <a:rPr lang="en-US" dirty="0"/>
              <a:t>prompt suspicion of foreign body aspiration.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0104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Symptoms</a:t>
            </a:r>
          </a:p>
        </p:txBody>
      </p:sp>
    </p:spTree>
    <p:extLst>
      <p:ext uri="{BB962C8B-B14F-4D97-AF65-F5344CB8AC3E}">
        <p14:creationId xmlns="" xmlns:p14="http://schemas.microsoft.com/office/powerpoint/2010/main" val="24825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u="sng" dirty="0" smtClean="0"/>
              <a:t>Irregular foreign  </a:t>
            </a:r>
            <a:r>
              <a:rPr lang="en-US" dirty="0"/>
              <a:t>bodies  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u="sng" dirty="0" err="1" smtClean="0"/>
              <a:t>sagittal</a:t>
            </a:r>
            <a:r>
              <a:rPr lang="en-US" u="sng" dirty="0" smtClean="0"/>
              <a:t>  </a:t>
            </a:r>
            <a:r>
              <a:rPr lang="en-US" u="sng" dirty="0"/>
              <a:t>plane </a:t>
            </a:r>
            <a:r>
              <a:rPr lang="en-US" dirty="0" smtClean="0"/>
              <a:t>orientation</a:t>
            </a:r>
          </a:p>
          <a:p>
            <a:endParaRPr lang="en-US" u="sng" dirty="0" smtClean="0"/>
          </a:p>
          <a:p>
            <a:r>
              <a:rPr lang="en-US" dirty="0" smtClean="0"/>
              <a:t>may  </a:t>
            </a:r>
            <a:r>
              <a:rPr lang="en-US" dirty="0"/>
              <a:t>produce  only </a:t>
            </a:r>
            <a:r>
              <a:rPr lang="en-US" dirty="0">
                <a:solidFill>
                  <a:srgbClr val="FF0000"/>
                </a:solidFill>
              </a:rPr>
              <a:t>partial  obstruction</a:t>
            </a:r>
            <a:r>
              <a:rPr lang="en-US" dirty="0"/>
              <a:t>,  allowing  adequate  </a:t>
            </a:r>
            <a:r>
              <a:rPr lang="en-US" dirty="0" smtClean="0"/>
              <a:t>air movement  </a:t>
            </a:r>
            <a:r>
              <a:rPr lang="en-US" dirty="0"/>
              <a:t>around  the </a:t>
            </a:r>
            <a:r>
              <a:rPr lang="en-US" dirty="0" smtClean="0"/>
              <a:t>obstruction</a:t>
            </a:r>
          </a:p>
          <a:p>
            <a:endParaRPr lang="en-US" dirty="0" smtClean="0"/>
          </a:p>
          <a:p>
            <a:r>
              <a:rPr lang="en-US" dirty="0"/>
              <a:t> Resulting  </a:t>
            </a:r>
            <a:r>
              <a:rPr lang="en-US" b="1" dirty="0">
                <a:solidFill>
                  <a:srgbClr val="FF0000"/>
                </a:solidFill>
              </a:rPr>
              <a:t>laryngeal edema </a:t>
            </a:r>
            <a:r>
              <a:rPr lang="en-US" dirty="0"/>
              <a:t>can  lead  to complete </a:t>
            </a:r>
            <a:r>
              <a:rPr lang="en-US" dirty="0" smtClean="0"/>
              <a:t>obstruction</a:t>
            </a:r>
          </a:p>
          <a:p>
            <a:endParaRPr lang="en-US" dirty="0" smtClean="0"/>
          </a:p>
          <a:p>
            <a:r>
              <a:rPr lang="en-US" dirty="0"/>
              <a:t>Typically,  these  patients  have  symptoms  of  obstruction  and </a:t>
            </a:r>
            <a:r>
              <a:rPr lang="en-US" dirty="0" smtClean="0">
                <a:solidFill>
                  <a:srgbClr val="FF0000"/>
                </a:solidFill>
              </a:rPr>
              <a:t>hoarseness</a:t>
            </a:r>
          </a:p>
          <a:p>
            <a:endParaRPr lang="en-US" dirty="0" smtClean="0"/>
          </a:p>
          <a:p>
            <a:r>
              <a:rPr lang="en-US" dirty="0"/>
              <a:t> Some symptoms can </a:t>
            </a:r>
            <a:r>
              <a:rPr lang="en-US" u="sng" dirty="0"/>
              <a:t>mimic </a:t>
            </a:r>
            <a:r>
              <a:rPr lang="en-US" u="sng" dirty="0" smtClean="0"/>
              <a:t>croup</a:t>
            </a: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Laryngeal Foreign Bodies</a:t>
            </a:r>
          </a:p>
        </p:txBody>
      </p:sp>
    </p:spTree>
    <p:extLst>
      <p:ext uri="{BB962C8B-B14F-4D97-AF65-F5344CB8AC3E}">
        <p14:creationId xmlns="" xmlns:p14="http://schemas.microsoft.com/office/powerpoint/2010/main" val="14841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dirty="0"/>
              <a:t>with  tracheal  foreign  bodies  are  seen  in  similar  fashion,  but </a:t>
            </a:r>
            <a:r>
              <a:rPr lang="en-US" dirty="0" smtClean="0"/>
              <a:t>typically </a:t>
            </a:r>
            <a:r>
              <a:rPr lang="en-US" u="sng" dirty="0"/>
              <a:t>do not have </a:t>
            </a:r>
            <a:r>
              <a:rPr lang="en-US" u="sng" dirty="0" smtClean="0"/>
              <a:t>hoarseness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Jackson triad of tracheal foreign bodies:</a:t>
            </a:r>
          </a:p>
          <a:p>
            <a:pPr marL="624078" indent="-514350">
              <a:buClr>
                <a:srgbClr val="FF0000"/>
              </a:buClr>
              <a:buFont typeface="+mj-lt"/>
              <a:buAutoNum type="alphaUcPeriod"/>
            </a:pPr>
            <a:r>
              <a:rPr lang="en-US" dirty="0" err="1" smtClean="0"/>
              <a:t>asthmatoid</a:t>
            </a:r>
            <a:r>
              <a:rPr lang="en-US" dirty="0" smtClean="0"/>
              <a:t> wheeze</a:t>
            </a:r>
          </a:p>
          <a:p>
            <a:pPr marL="624078" indent="-514350">
              <a:buClr>
                <a:srgbClr val="FF0000"/>
              </a:buClr>
              <a:buFont typeface="+mj-lt"/>
              <a:buAutoNum type="alphaUcPeriod"/>
            </a:pPr>
            <a:r>
              <a:rPr lang="en-US" dirty="0" smtClean="0"/>
              <a:t>audible slap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foreign body contact with the trachea</a:t>
            </a:r>
          </a:p>
          <a:p>
            <a:pPr marL="624078" indent="-514350">
              <a:buClr>
                <a:srgbClr val="FF0000"/>
              </a:buClr>
              <a:buFont typeface="+mj-lt"/>
              <a:buAutoNum type="alphaUcPeriod"/>
            </a:pPr>
            <a:r>
              <a:rPr lang="en-US" dirty="0" smtClean="0"/>
              <a:t>palpable  thud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 over  the  trachea</a:t>
            </a:r>
          </a:p>
          <a:p>
            <a:endParaRPr lang="en-US" dirty="0" smtClean="0"/>
          </a:p>
          <a:p>
            <a:pPr marL="624078" indent="-514350">
              <a:buClr>
                <a:srgbClr val="FF0000"/>
              </a:buClr>
              <a:buFont typeface="+mj-lt"/>
              <a:buAutoNum type="alphaUcPeriod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As  with  laryngeal  foreign </a:t>
            </a:r>
            <a:r>
              <a:rPr lang="en-US" dirty="0" smtClean="0"/>
              <a:t>bodies</a:t>
            </a:r>
            <a:r>
              <a:rPr lang="en-US" dirty="0">
                <a:solidFill>
                  <a:srgbClr val="FF0000"/>
                </a:solidFill>
              </a:rPr>
              <a:t>, edema </a:t>
            </a:r>
            <a:r>
              <a:rPr lang="en-US" dirty="0"/>
              <a:t>can progress to complete obstruction.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Tracheal Foreign Bodies</a:t>
            </a:r>
          </a:p>
        </p:txBody>
      </p:sp>
    </p:spTree>
    <p:extLst>
      <p:ext uri="{BB962C8B-B14F-4D97-AF65-F5344CB8AC3E}">
        <p14:creationId xmlns="" xmlns:p14="http://schemas.microsoft.com/office/powerpoint/2010/main" val="10089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triad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Cough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 wheezing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decreased breath  sounds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Sudden </a:t>
            </a:r>
            <a:r>
              <a:rPr lang="en-US" dirty="0" smtClean="0">
                <a:solidFill>
                  <a:srgbClr val="FF0000"/>
                </a:solidFill>
              </a:rPr>
              <a:t>onset </a:t>
            </a:r>
            <a:r>
              <a:rPr lang="en-US" dirty="0">
                <a:solidFill>
                  <a:srgbClr val="FF0000"/>
                </a:solidFill>
              </a:rPr>
              <a:t>of wheezing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/>
              <a:t>especially  if  </a:t>
            </a:r>
            <a:r>
              <a:rPr lang="en-US" dirty="0" err="1" smtClean="0"/>
              <a:t>unilateralis</a:t>
            </a:r>
            <a:r>
              <a:rPr lang="en-US" dirty="0" smtClean="0"/>
              <a:t>) </a:t>
            </a:r>
            <a:r>
              <a:rPr lang="en-US" dirty="0"/>
              <a:t>particularly suggestive of a bronchial foreign </a:t>
            </a:r>
            <a:r>
              <a:rPr lang="en-US" dirty="0" smtClean="0"/>
              <a:t>body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/>
              <a:t>Occasionally, </a:t>
            </a:r>
            <a:r>
              <a:rPr lang="en-US" dirty="0" smtClean="0"/>
              <a:t>bronchial  </a:t>
            </a:r>
            <a:r>
              <a:rPr lang="en-US" dirty="0"/>
              <a:t>foreign bodies can cause  respiratory compromise as a  result </a:t>
            </a:r>
            <a:r>
              <a:rPr lang="en-US" dirty="0" smtClean="0"/>
              <a:t>of  </a:t>
            </a:r>
            <a:r>
              <a:rPr lang="en-US" dirty="0"/>
              <a:t>swelling  of  dried  vegetable matter  (e.g.,  dried  beans  and  peas)  or </a:t>
            </a:r>
            <a:r>
              <a:rPr lang="en-US" dirty="0" smtClean="0"/>
              <a:t>edema  </a:t>
            </a:r>
            <a:r>
              <a:rPr lang="en-US" dirty="0"/>
              <a:t>around  the object, producing  complete obstruction  and  lobar </a:t>
            </a:r>
            <a:r>
              <a:rPr lang="en-US" dirty="0" smtClean="0"/>
              <a:t>collapse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0104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Bronchial Foreign Bodies</a:t>
            </a:r>
          </a:p>
        </p:txBody>
      </p:sp>
    </p:spTree>
    <p:extLst>
      <p:ext uri="{BB962C8B-B14F-4D97-AF65-F5344CB8AC3E}">
        <p14:creationId xmlns="" xmlns:p14="http://schemas.microsoft.com/office/powerpoint/2010/main" val="24866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DF7DE2C7-A612-4A61-B0A3-A2F89C280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valve</a:t>
            </a:r>
          </a:p>
          <a:p>
            <a:r>
              <a:rPr lang="en-US" dirty="0"/>
              <a:t>Ball valve</a:t>
            </a:r>
          </a:p>
          <a:p>
            <a:r>
              <a:rPr lang="en-US" dirty="0"/>
              <a:t>Stop valve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6BABE44-5B43-46E2-A22A-F21057CE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084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7208"/>
    </mc:Choice>
    <mc:Fallback>
      <p:transition spd="slow" advTm="10720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Airway </a:t>
            </a:r>
            <a:r>
              <a:rPr lang="en-US" dirty="0" err="1"/>
              <a:t>flms</a:t>
            </a:r>
            <a:r>
              <a:rPr lang="en-US" dirty="0"/>
              <a:t>—high-kilovolt </a:t>
            </a:r>
            <a:r>
              <a:rPr lang="en-US" dirty="0" err="1"/>
              <a:t>posteroanterior</a:t>
            </a:r>
            <a:r>
              <a:rPr lang="en-US" dirty="0"/>
              <a:t> and lateral soft tissue </a:t>
            </a:r>
            <a:r>
              <a:rPr lang="en-US" dirty="0" smtClean="0"/>
              <a:t>radiographs  </a:t>
            </a:r>
            <a:r>
              <a:rPr lang="en-US" dirty="0"/>
              <a:t>of  the  neck—are  the  radiographic  examination  of  choice  to identify  laryngeal  and  tracheal  foreign  bodies. </a:t>
            </a:r>
            <a:endParaRPr lang="en-US" dirty="0" smtClean="0"/>
          </a:p>
          <a:p>
            <a:r>
              <a:rPr lang="en-US" dirty="0"/>
              <a:t>Chest  radiographs  are </a:t>
            </a:r>
            <a:r>
              <a:rPr lang="en-US" dirty="0" smtClean="0"/>
              <a:t>ordered </a:t>
            </a:r>
            <a:r>
              <a:rPr lang="en-US" dirty="0"/>
              <a:t>before  intervention. </a:t>
            </a:r>
            <a:endParaRPr lang="en-US" dirty="0" smtClean="0"/>
          </a:p>
          <a:p>
            <a:r>
              <a:rPr lang="en-US" dirty="0" smtClean="0"/>
              <a:t>Neck </a:t>
            </a:r>
            <a:r>
              <a:rPr lang="en-US" dirty="0" err="1"/>
              <a:t>flms</a:t>
            </a:r>
            <a:r>
              <a:rPr lang="en-US" dirty="0"/>
              <a:t> may  show  subglottic </a:t>
            </a:r>
            <a:r>
              <a:rPr lang="en-US" dirty="0" smtClean="0"/>
              <a:t>narrowing</a:t>
            </a:r>
            <a:r>
              <a:rPr lang="en-US" dirty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Radiographic Evaluation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3154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dirty="0" smtClean="0"/>
          </a:p>
          <a:p>
            <a:r>
              <a:rPr lang="en-US" dirty="0" smtClean="0"/>
              <a:t>Most </a:t>
            </a:r>
            <a:r>
              <a:rPr lang="en-US" dirty="0"/>
              <a:t>deaths occur before hospital </a:t>
            </a:r>
            <a:r>
              <a:rPr lang="en-US" dirty="0" smtClean="0"/>
              <a:t>intervention</a:t>
            </a:r>
            <a:endParaRPr lang="fa-IR" dirty="0" smtClean="0"/>
          </a:p>
          <a:p>
            <a:endParaRPr lang="en-US" dirty="0" smtClean="0"/>
          </a:p>
          <a:p>
            <a:r>
              <a:rPr lang="en-US" dirty="0"/>
              <a:t> Most airway foreign body aspirations occur in patients </a:t>
            </a:r>
            <a:r>
              <a:rPr lang="en-US" dirty="0" smtClean="0"/>
              <a:t>younger </a:t>
            </a:r>
            <a:r>
              <a:rPr lang="en-US" dirty="0"/>
              <a:t>than 15 years </a:t>
            </a:r>
            <a:r>
              <a:rPr lang="en-US" dirty="0" smtClean="0"/>
              <a:t>old</a:t>
            </a:r>
            <a:endParaRPr lang="fa-IR" dirty="0" smtClean="0"/>
          </a:p>
          <a:p>
            <a:endParaRPr lang="en-US" dirty="0" smtClean="0"/>
          </a:p>
          <a:p>
            <a:r>
              <a:rPr lang="en-US" dirty="0"/>
              <a:t>The highest  incidence occurs between </a:t>
            </a:r>
            <a:r>
              <a:rPr lang="en-US" u="sng" dirty="0">
                <a:solidFill>
                  <a:srgbClr val="FF0000"/>
                </a:solidFill>
              </a:rPr>
              <a:t>1  and 3 </a:t>
            </a:r>
            <a:r>
              <a:rPr lang="en-US" u="sng" dirty="0" smtClean="0">
                <a:solidFill>
                  <a:srgbClr val="FF0000"/>
                </a:solidFill>
              </a:rPr>
              <a:t>years </a:t>
            </a:r>
            <a:r>
              <a:rPr lang="en-US" u="sng" dirty="0">
                <a:solidFill>
                  <a:srgbClr val="FF0000"/>
                </a:solidFill>
              </a:rPr>
              <a:t>of age</a:t>
            </a:r>
            <a:r>
              <a:rPr lang="en-US" dirty="0"/>
              <a:t>; 25% of patients are younger  than 1 </a:t>
            </a:r>
            <a:r>
              <a:rPr lang="en-US" dirty="0" smtClean="0"/>
              <a:t>year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Epidemiology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4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Children with bronchial foreign bodies can be radiographically normal </a:t>
            </a:r>
            <a:r>
              <a:rPr lang="en-US" dirty="0" smtClean="0"/>
              <a:t>or </a:t>
            </a:r>
            <a:r>
              <a:rPr lang="en-US" dirty="0"/>
              <a:t>may show obstructive emphysema (air </a:t>
            </a:r>
            <a:r>
              <a:rPr lang="en-US" dirty="0" smtClean="0"/>
              <a:t>trapping) </a:t>
            </a:r>
            <a:r>
              <a:rPr lang="en-US" dirty="0"/>
              <a:t>and atelectasis or consolidation  (late </a:t>
            </a:r>
            <a:r>
              <a:rPr lang="en-US" dirty="0" err="1"/>
              <a:t>fndings</a:t>
            </a:r>
            <a:r>
              <a:rPr lang="en-US" dirty="0" smtClean="0"/>
              <a:t>).</a:t>
            </a:r>
          </a:p>
          <a:p>
            <a:r>
              <a:rPr lang="en-US" dirty="0"/>
              <a:t>Even </a:t>
            </a:r>
            <a:r>
              <a:rPr lang="en-US" dirty="0" smtClean="0"/>
              <a:t>if </a:t>
            </a:r>
            <a:r>
              <a:rPr lang="en-US" dirty="0"/>
              <a:t>the diagnosis is strongly suspected by history and physical </a:t>
            </a:r>
            <a:r>
              <a:rPr lang="en-US" dirty="0" smtClean="0"/>
              <a:t>examination</a:t>
            </a:r>
            <a:r>
              <a:rPr lang="en-US" dirty="0"/>
              <a:t>, </a:t>
            </a:r>
            <a:r>
              <a:rPr lang="en-US" dirty="0" err="1"/>
              <a:t>posteroanterior</a:t>
            </a:r>
            <a:r>
              <a:rPr lang="en-US" dirty="0"/>
              <a:t> and lateral chest radiographs are performed.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Bronchial Foreign Bodies</a:t>
            </a:r>
          </a:p>
        </p:txBody>
      </p:sp>
    </p:spTree>
    <p:extLst>
      <p:ext uri="{BB962C8B-B14F-4D97-AF65-F5344CB8AC3E}">
        <p14:creationId xmlns="" xmlns:p14="http://schemas.microsoft.com/office/powerpoint/2010/main" val="42039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 objects  may  cause  no </a:t>
            </a:r>
            <a:r>
              <a:rPr lang="en-US" dirty="0" smtClean="0"/>
              <a:t>radiographic  </a:t>
            </a:r>
            <a:r>
              <a:rPr lang="en-US" dirty="0"/>
              <a:t>abnormalities.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Foreign  bodies  that  obstruct  mainly  on </a:t>
            </a:r>
            <a:r>
              <a:rPr lang="en-US" dirty="0" smtClean="0"/>
              <a:t>expiration </a:t>
            </a:r>
            <a:r>
              <a:rPr lang="en-US" dirty="0"/>
              <a:t>generate a check-valve effect,  resulting  in </a:t>
            </a:r>
            <a:r>
              <a:rPr lang="en-US" dirty="0" smtClean="0"/>
              <a:t>hyperinflation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affected side and mediastinal shift to the opposite side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1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71"/>
          <a:stretch/>
        </p:blipFill>
        <p:spPr bwMode="auto">
          <a:xfrm>
            <a:off x="533400" y="1524000"/>
            <a:ext cx="8153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5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ball-valve effect is produced later when 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foreign bodies obstruct on inspiration and open on expiration, producing </a:t>
            </a:r>
            <a:r>
              <a:rPr lang="en-US" dirty="0"/>
              <a:t>atelectasis on  the affected  side and a </a:t>
            </a:r>
            <a:r>
              <a:rPr lang="en-US" dirty="0" err="1"/>
              <a:t>mediastinal</a:t>
            </a:r>
            <a:r>
              <a:rPr lang="en-US" dirty="0"/>
              <a:t>  shift  toward  the </a:t>
            </a:r>
            <a:r>
              <a:rPr lang="en-US" dirty="0" smtClean="0"/>
              <a:t>affected  </a:t>
            </a:r>
            <a:r>
              <a:rPr lang="en-US" dirty="0"/>
              <a:t>side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0593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234113" cy="534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0643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younger children who cannot cooperate, lateral decubitus </a:t>
            </a:r>
            <a:r>
              <a:rPr lang="en-US" dirty="0" smtClean="0"/>
              <a:t>films may </a:t>
            </a:r>
            <a:r>
              <a:rPr lang="en-US" dirty="0"/>
              <a:t>help</a:t>
            </a:r>
            <a:r>
              <a:rPr lang="en-US" dirty="0" smtClean="0"/>
              <a:t>.</a:t>
            </a:r>
          </a:p>
          <a:p>
            <a:r>
              <a:rPr lang="en-US" dirty="0"/>
              <a:t>Fluoroscopic  evaluation  is  of  little </a:t>
            </a:r>
            <a:r>
              <a:rPr lang="en-US" dirty="0" err="1" smtClean="0"/>
              <a:t>beneft</a:t>
            </a:r>
            <a:r>
              <a:rPr lang="en-US" dirty="0"/>
              <a:t>; decreased diaphragmatic movement on the side of the </a:t>
            </a:r>
            <a:r>
              <a:rPr lang="en-US" dirty="0" smtClean="0"/>
              <a:t>obstruction  </a:t>
            </a:r>
            <a:r>
              <a:rPr lang="en-US" dirty="0"/>
              <a:t>is helpful  in only 50% of  </a:t>
            </a:r>
            <a:r>
              <a:rPr lang="en-US" dirty="0" smtClean="0"/>
              <a:t>cases.</a:t>
            </a:r>
          </a:p>
          <a:p>
            <a:r>
              <a:rPr lang="en-US" dirty="0"/>
              <a:t>Simultaneous biplane </a:t>
            </a:r>
            <a:r>
              <a:rPr lang="en-US" dirty="0" smtClean="0"/>
              <a:t>fluoroscopy  </a:t>
            </a:r>
            <a:r>
              <a:rPr lang="en-US" dirty="0"/>
              <a:t>is  used  for  extraction  of  radiopaque  foreign  bodies  in  the  lung </a:t>
            </a:r>
            <a:r>
              <a:rPr lang="en-US" dirty="0" smtClean="0"/>
              <a:t>periphery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5433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Patients </a:t>
            </a:r>
            <a:r>
              <a:rPr lang="en-US" dirty="0" smtClean="0"/>
              <a:t>in </a:t>
            </a:r>
            <a:r>
              <a:rPr lang="en-US" dirty="0"/>
              <a:t>respiratory distress are given support until the endoscopy team can </a:t>
            </a:r>
            <a:r>
              <a:rPr lang="en-US" dirty="0" smtClean="0"/>
              <a:t>safely </a:t>
            </a:r>
            <a:r>
              <a:rPr lang="en-US" dirty="0"/>
              <a:t>attempt removal</a:t>
            </a:r>
            <a:r>
              <a:rPr lang="en-US" dirty="0" smtClean="0"/>
              <a:t>.</a:t>
            </a:r>
          </a:p>
          <a:p>
            <a:r>
              <a:rPr lang="en-US" dirty="0"/>
              <a:t>This support may include oxygen, </a:t>
            </a:r>
            <a:r>
              <a:rPr lang="en-US" dirty="0" err="1" smtClean="0"/>
              <a:t>heliox,or</a:t>
            </a:r>
            <a:r>
              <a:rPr lang="en-US" dirty="0" smtClean="0"/>
              <a:t> intubation.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</p:spTree>
    <p:extLst>
      <p:ext uri="{BB962C8B-B14F-4D97-AF65-F5344CB8AC3E}">
        <p14:creationId xmlns="" xmlns:p14="http://schemas.microsoft.com/office/powerpoint/2010/main" val="423221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choice For removal </a:t>
            </a:r>
            <a:r>
              <a:rPr lang="en-US" dirty="0" smtClean="0">
                <a:sym typeface="Wingdings" pitchFamily="2" charset="2"/>
              </a:rPr>
              <a:t> rigid bronchoscopy</a:t>
            </a:r>
          </a:p>
          <a:p>
            <a:r>
              <a:rPr lang="en-US" dirty="0" smtClean="0">
                <a:sym typeface="Wingdings" pitchFamily="2" charset="2"/>
              </a:rPr>
              <a:t>Flexible </a:t>
            </a:r>
            <a:r>
              <a:rPr lang="en-US" dirty="0" err="1" smtClean="0">
                <a:sym typeface="Wingdings" pitchFamily="2" charset="2"/>
              </a:rPr>
              <a:t>brochoscopy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sym typeface="Wingdings" pitchFamily="2" charset="2"/>
              </a:rPr>
              <a:t>Pripheral</a:t>
            </a:r>
            <a:r>
              <a:rPr lang="en-US" dirty="0" smtClean="0">
                <a:sym typeface="Wingdings" pitchFamily="2" charset="2"/>
              </a:rPr>
              <a:t> aspiration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Unable neck </a:t>
            </a:r>
            <a:r>
              <a:rPr lang="en-US" dirty="0" err="1" smtClean="0">
                <a:sym typeface="Wingdings" pitchFamily="2" charset="2"/>
              </a:rPr>
              <a:t>extention</a:t>
            </a:r>
            <a:endParaRPr lang="en-US" dirty="0" smtClean="0">
              <a:sym typeface="Wingdings" pitchFamily="2" charset="2"/>
            </a:endParaRPr>
          </a:p>
          <a:p>
            <a:pPr>
              <a:buFontTx/>
              <a:buChar char="-"/>
            </a:pP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4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Immidiate</a:t>
            </a:r>
            <a:r>
              <a:rPr lang="en-US" dirty="0" smtClean="0"/>
              <a:t>: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err="1" smtClean="0"/>
              <a:t>Penumomediasten</a:t>
            </a:r>
            <a:endParaRPr lang="en-US" dirty="0" smtClean="0"/>
          </a:p>
          <a:p>
            <a:pPr marL="582930" indent="-514350">
              <a:buFont typeface="+mj-lt"/>
              <a:buAutoNum type="arabicPeriod"/>
            </a:pPr>
            <a:r>
              <a:rPr lang="en-US" dirty="0" err="1" smtClean="0"/>
              <a:t>Larngeal</a:t>
            </a:r>
            <a:r>
              <a:rPr lang="en-US" dirty="0" smtClean="0"/>
              <a:t> impaction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Unable to removal foreign body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Recovery room: bronchial </a:t>
            </a:r>
            <a:r>
              <a:rPr lang="en-US" dirty="0" err="1" smtClean="0"/>
              <a:t>spasm&amp;laryngeal</a:t>
            </a:r>
            <a:r>
              <a:rPr lang="en-US" dirty="0" smtClean="0"/>
              <a:t> edema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Late: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err="1" smtClean="0"/>
              <a:t>Penumonia</a:t>
            </a:r>
            <a:endParaRPr lang="en-US" dirty="0" smtClean="0"/>
          </a:p>
          <a:p>
            <a:pPr marL="582930" indent="-514350">
              <a:buFont typeface="+mj-lt"/>
              <a:buAutoNum type="arabicPeriod"/>
            </a:pPr>
            <a:r>
              <a:rPr lang="en-US" dirty="0" err="1" smtClean="0"/>
              <a:t>Atelectasia</a:t>
            </a:r>
            <a:endParaRPr lang="en-US" dirty="0" smtClean="0"/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granuloma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compliction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508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they  </a:t>
            </a:r>
            <a:r>
              <a:rPr lang="en-US" u="sng" dirty="0"/>
              <a:t>lack molars  </a:t>
            </a:r>
            <a:r>
              <a:rPr lang="en-US" dirty="0"/>
              <a:t>necessary  for </a:t>
            </a:r>
            <a:r>
              <a:rPr lang="en-US" dirty="0" smtClean="0"/>
              <a:t>proper </a:t>
            </a:r>
            <a:r>
              <a:rPr lang="en-US" dirty="0"/>
              <a:t>grinding of </a:t>
            </a:r>
            <a:r>
              <a:rPr lang="en-US" dirty="0" smtClean="0"/>
              <a:t>food</a:t>
            </a:r>
            <a:endParaRPr lang="fa-IR" dirty="0" smtClean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u="sng" dirty="0"/>
              <a:t>have  less-controlled coordination </a:t>
            </a:r>
            <a:r>
              <a:rPr lang="en-US" dirty="0"/>
              <a:t>of </a:t>
            </a:r>
            <a:r>
              <a:rPr lang="en-US" dirty="0" smtClean="0"/>
              <a:t>swallowing</a:t>
            </a:r>
            <a:r>
              <a:rPr lang="en-US" dirty="0"/>
              <a:t>, and immaturity in  </a:t>
            </a:r>
            <a:r>
              <a:rPr lang="en-US" dirty="0" smtClean="0"/>
              <a:t>laryngeal elevation </a:t>
            </a:r>
            <a:r>
              <a:rPr lang="en-US" dirty="0"/>
              <a:t>and </a:t>
            </a:r>
            <a:r>
              <a:rPr lang="en-US" dirty="0" err="1"/>
              <a:t>glottic</a:t>
            </a:r>
            <a:r>
              <a:rPr lang="en-US" dirty="0"/>
              <a:t> </a:t>
            </a:r>
            <a:r>
              <a:rPr lang="en-US" dirty="0" smtClean="0"/>
              <a:t>closure</a:t>
            </a:r>
            <a:endParaRPr lang="fa-IR" dirty="0" smtClean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there  </a:t>
            </a:r>
            <a:r>
              <a:rPr lang="en-US" dirty="0"/>
              <a:t>is  an  </a:t>
            </a:r>
            <a:r>
              <a:rPr lang="en-US" u="sng" dirty="0"/>
              <a:t>age-related  tendency  </a:t>
            </a:r>
            <a:r>
              <a:rPr lang="en-US" dirty="0"/>
              <a:t>to  explore  the  environment  by </a:t>
            </a:r>
            <a:r>
              <a:rPr lang="en-US" dirty="0" smtClean="0"/>
              <a:t>placing </a:t>
            </a:r>
            <a:r>
              <a:rPr lang="en-US" dirty="0"/>
              <a:t>objects in the </a:t>
            </a:r>
            <a:r>
              <a:rPr lang="en-US" dirty="0" smtClean="0"/>
              <a:t>mouth</a:t>
            </a:r>
            <a:endParaRPr lang="fa-IR" dirty="0" smtClean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are often </a:t>
            </a:r>
            <a:r>
              <a:rPr lang="en-US" u="sng" dirty="0"/>
              <a:t>running or playing </a:t>
            </a:r>
            <a:r>
              <a:rPr lang="en-US" dirty="0" smtClean="0"/>
              <a:t>at </a:t>
            </a:r>
            <a:r>
              <a:rPr lang="en-US" dirty="0"/>
              <a:t>the time of </a:t>
            </a:r>
            <a:r>
              <a:rPr lang="en-US" u="sng" dirty="0" smtClean="0"/>
              <a:t>ingestion</a:t>
            </a:r>
            <a:endParaRPr lang="fa-IR" u="sng" dirty="0" smtClean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u="sng" dirty="0"/>
              <a:t>Older children </a:t>
            </a:r>
            <a:r>
              <a:rPr lang="en-US" dirty="0"/>
              <a:t>and </a:t>
            </a:r>
            <a:r>
              <a:rPr lang="en-US" u="sng" dirty="0"/>
              <a:t>adolescents</a:t>
            </a:r>
            <a:r>
              <a:rPr lang="en-US" dirty="0"/>
              <a:t> may have an </a:t>
            </a: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</a:rPr>
              <a:t>anatomic </a:t>
            </a:r>
            <a:r>
              <a:rPr lang="en-US" dirty="0" smtClean="0">
                <a:solidFill>
                  <a:srgbClr val="FF0000"/>
                </a:solidFill>
              </a:rPr>
              <a:t>abnormality </a:t>
            </a:r>
            <a:r>
              <a:rPr lang="en-US" dirty="0"/>
              <a:t>or a neurologic impairment.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rgbClr val="FF0000"/>
                </a:solidFill>
                <a:effectLst/>
              </a:rPr>
              <a:t>The  reasons toddlers  are most  </a:t>
            </a:r>
            <a:r>
              <a:rPr lang="en-US" sz="2800" b="0" dirty="0" smtClean="0">
                <a:solidFill>
                  <a:srgbClr val="FF0000"/>
                </a:solidFill>
                <a:effectLst/>
              </a:rPr>
              <a:t>susceptible</a:t>
            </a:r>
            <a:endParaRPr lang="en-US" sz="2800" b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9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>
            <a:normAutofit lnSpcReduction="10000"/>
          </a:bodyPr>
          <a:lstStyle/>
          <a:p>
            <a:endParaRPr lang="fa-IR" dirty="0" smtClean="0"/>
          </a:p>
          <a:p>
            <a:r>
              <a:rPr lang="en-US" dirty="0" smtClean="0"/>
              <a:t>Accidental aspiration  </a:t>
            </a:r>
            <a:r>
              <a:rPr lang="en-US" dirty="0"/>
              <a:t>or  ingestion  of  objects  tends  to  be  </a:t>
            </a:r>
            <a:r>
              <a:rPr lang="en-US" u="sng" dirty="0"/>
              <a:t>twice</a:t>
            </a:r>
            <a:r>
              <a:rPr lang="en-US" dirty="0"/>
              <a:t>  as  common  in  </a:t>
            </a:r>
            <a:r>
              <a:rPr lang="en-US" dirty="0" smtClean="0">
                <a:solidFill>
                  <a:srgbClr val="FF0000"/>
                </a:solidFill>
              </a:rPr>
              <a:t>boys</a:t>
            </a:r>
          </a:p>
          <a:p>
            <a:endParaRPr lang="en-US" dirty="0" smtClean="0"/>
          </a:p>
          <a:p>
            <a:r>
              <a:rPr lang="en-US" b="1" u="sng" dirty="0">
                <a:solidFill>
                  <a:srgbClr val="FF0000"/>
                </a:solidFill>
              </a:rPr>
              <a:t>Vegetable  matter  </a:t>
            </a:r>
            <a:r>
              <a:rPr lang="en-US" dirty="0"/>
              <a:t>is  seen  in  approximately  </a:t>
            </a:r>
            <a:r>
              <a:rPr lang="en-US" u="sng" dirty="0"/>
              <a:t>70%  to  80%  </a:t>
            </a:r>
            <a:r>
              <a:rPr lang="en-US" dirty="0"/>
              <a:t>of  airway </a:t>
            </a:r>
            <a:r>
              <a:rPr lang="en-US" dirty="0" smtClean="0"/>
              <a:t>foreign </a:t>
            </a:r>
            <a:r>
              <a:rPr lang="en-US" dirty="0"/>
              <a:t>body  </a:t>
            </a:r>
            <a:r>
              <a:rPr lang="en-US" dirty="0" smtClean="0"/>
              <a:t>ingestion</a:t>
            </a:r>
          </a:p>
          <a:p>
            <a:endParaRPr lang="en-US" dirty="0" smtClean="0"/>
          </a:p>
          <a:p>
            <a:r>
              <a:rPr lang="en-US" dirty="0"/>
              <a:t>the most common </a:t>
            </a:r>
            <a:r>
              <a:rPr lang="en-US" dirty="0" smtClean="0"/>
              <a:t>are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peanuts</a:t>
            </a:r>
            <a:r>
              <a:rPr lang="en-US" dirty="0"/>
              <a:t>  in the United </a:t>
            </a:r>
            <a:r>
              <a:rPr lang="en-US" dirty="0" smtClean="0"/>
              <a:t>States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watermelon</a:t>
            </a:r>
            <a:r>
              <a:rPr lang="en-US" dirty="0" smtClean="0"/>
              <a:t>  </a:t>
            </a:r>
            <a:r>
              <a:rPr lang="en-US" dirty="0"/>
              <a:t>seeds  in </a:t>
            </a:r>
            <a:r>
              <a:rPr lang="en-US" dirty="0" smtClean="0"/>
              <a:t>Egypt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pumpkin</a:t>
            </a:r>
            <a:r>
              <a:rPr lang="en-US" dirty="0" smtClean="0"/>
              <a:t>  </a:t>
            </a:r>
            <a:r>
              <a:rPr lang="en-US" dirty="0"/>
              <a:t>seeds  in Greece.</a:t>
            </a:r>
          </a:p>
        </p:txBody>
      </p:sp>
    </p:spTree>
    <p:extLst>
      <p:ext uri="{BB962C8B-B14F-4D97-AF65-F5344CB8AC3E}">
        <p14:creationId xmlns="" xmlns:p14="http://schemas.microsoft.com/office/powerpoint/2010/main" val="29907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Plastic </a:t>
            </a:r>
            <a:r>
              <a:rPr lang="en-US" dirty="0"/>
              <a:t>pieces constitute approximately 5% to </a:t>
            </a:r>
            <a:r>
              <a:rPr lang="en-US" dirty="0" smtClean="0"/>
              <a:t>15</a:t>
            </a:r>
            <a:r>
              <a:rPr lang="en-US" dirty="0"/>
              <a:t>%  of  airway  foreign  </a:t>
            </a:r>
            <a:r>
              <a:rPr lang="en-US" dirty="0" smtClean="0"/>
              <a:t>bodies</a:t>
            </a:r>
          </a:p>
          <a:p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plastic  </a:t>
            </a:r>
            <a:r>
              <a:rPr lang="en-US" dirty="0"/>
              <a:t>pieces  tend  to  </a:t>
            </a:r>
            <a:r>
              <a:rPr lang="en-US" dirty="0">
                <a:solidFill>
                  <a:srgbClr val="FF0000"/>
                </a:solidFill>
              </a:rPr>
              <a:t>remain  longer </a:t>
            </a:r>
            <a:r>
              <a:rPr lang="en-US" dirty="0" smtClean="0"/>
              <a:t>because </a:t>
            </a:r>
            <a:r>
              <a:rPr lang="en-US" dirty="0"/>
              <a:t>they are </a:t>
            </a:r>
            <a:r>
              <a:rPr lang="en-US" u="sng" dirty="0"/>
              <a:t>inert and </a:t>
            </a:r>
            <a:r>
              <a:rPr lang="en-US" u="sng" dirty="0" smtClean="0"/>
              <a:t>radiolucent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The </a:t>
            </a:r>
            <a:r>
              <a:rPr lang="en-US" dirty="0"/>
              <a:t>most common </a:t>
            </a:r>
            <a:r>
              <a:rPr lang="en-US" dirty="0">
                <a:solidFill>
                  <a:srgbClr val="FF0000"/>
                </a:solidFill>
              </a:rPr>
              <a:t>esophageal  foreign </a:t>
            </a:r>
            <a:r>
              <a:rPr lang="en-US" dirty="0"/>
              <a:t>bodies are </a:t>
            </a:r>
            <a:r>
              <a:rPr lang="en-US" b="1" u="sng" dirty="0">
                <a:solidFill>
                  <a:srgbClr val="FF0000"/>
                </a:solidFill>
              </a:rPr>
              <a:t>coins</a:t>
            </a:r>
            <a:r>
              <a:rPr lang="en-US" dirty="0"/>
              <a:t>  (75% of </a:t>
            </a:r>
            <a:r>
              <a:rPr lang="en-US" dirty="0" smtClean="0"/>
              <a:t>cases)</a:t>
            </a:r>
          </a:p>
          <a:p>
            <a:endParaRPr lang="en-US" dirty="0" smtClean="0"/>
          </a:p>
          <a:p>
            <a:r>
              <a:rPr lang="en-US" dirty="0"/>
              <a:t>Meat  and  vegetable matter  impactions  are  less  common  in </a:t>
            </a:r>
            <a:r>
              <a:rPr lang="en-US" dirty="0" smtClean="0"/>
              <a:t>children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47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airway foreign bodies become lodged in the </a:t>
            </a:r>
            <a:r>
              <a:rPr lang="en-US" dirty="0">
                <a:solidFill>
                  <a:srgbClr val="FF0000"/>
                </a:solidFill>
              </a:rPr>
              <a:t>bronchi</a:t>
            </a:r>
            <a:r>
              <a:rPr lang="en-US" dirty="0"/>
              <a:t> because </a:t>
            </a: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size 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err="1" smtClean="0"/>
              <a:t>confguration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allow  </a:t>
            </a:r>
            <a:r>
              <a:rPr lang="en-US" dirty="0"/>
              <a:t>passage  through  the  larynx  and  trachea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Bronchial foreign bodies are more common in the </a:t>
            </a:r>
            <a:r>
              <a:rPr lang="en-US" dirty="0" smtClean="0">
                <a:solidFill>
                  <a:srgbClr val="FF0000"/>
                </a:solidFill>
              </a:rPr>
              <a:t>right main bronchus </a:t>
            </a:r>
            <a:r>
              <a:rPr lang="en-US" b="1" u="sng" dirty="0" smtClean="0"/>
              <a:t>in adults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Larger objects become impacted in the larynx or trachea, </a:t>
            </a:r>
            <a:r>
              <a:rPr lang="en-US" dirty="0" smtClean="0"/>
              <a:t>sometimes </a:t>
            </a:r>
            <a:r>
              <a:rPr lang="en-US" dirty="0"/>
              <a:t>causing complete obstruction, which is an acute </a:t>
            </a:r>
            <a:r>
              <a:rPr lang="en-US" dirty="0" smtClean="0"/>
              <a:t>emergency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0231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1219200"/>
            <a:ext cx="834874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40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7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Complete  airway  obstruction  </a:t>
            </a:r>
            <a:r>
              <a:rPr lang="en-US" dirty="0"/>
              <a:t>resulting  from  a  foreign  body  is  an  </a:t>
            </a:r>
            <a:r>
              <a:rPr lang="en-US" dirty="0" smtClean="0"/>
              <a:t>absolute  </a:t>
            </a:r>
            <a:r>
              <a:rPr lang="en-US" dirty="0" smtClean="0">
                <a:solidFill>
                  <a:srgbClr val="FF0000"/>
                </a:solidFill>
              </a:rPr>
              <a:t>emergency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partial obstruction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Coughing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gagging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Older  children  and  adults may  signal  choking  by  </a:t>
            </a:r>
            <a:r>
              <a:rPr lang="en-US" u="sng" dirty="0"/>
              <a:t>grasping  the </a:t>
            </a:r>
            <a:r>
              <a:rPr lang="en-US" u="sng" dirty="0" smtClean="0"/>
              <a:t>neck</a:t>
            </a: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921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Acute Airway Obstruction</a:t>
            </a:r>
          </a:p>
        </p:txBody>
      </p:sp>
    </p:spTree>
    <p:extLst>
      <p:ext uri="{BB962C8B-B14F-4D97-AF65-F5344CB8AC3E}">
        <p14:creationId xmlns="" xmlns:p14="http://schemas.microsoft.com/office/powerpoint/2010/main" val="39318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</TotalTime>
  <Words>861</Words>
  <Application>Microsoft Office PowerPoint</Application>
  <PresentationFormat>On-screen Show (4:3)</PresentationFormat>
  <Paragraphs>143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Foreign Bodies of the Airway</vt:lpstr>
      <vt:lpstr>Epidemiology</vt:lpstr>
      <vt:lpstr>The  reasons toddlers  are most  susceptible</vt:lpstr>
      <vt:lpstr>Slide 4</vt:lpstr>
      <vt:lpstr>Slide 5</vt:lpstr>
      <vt:lpstr>Location</vt:lpstr>
      <vt:lpstr>Slide 7</vt:lpstr>
      <vt:lpstr>Slide 8</vt:lpstr>
      <vt:lpstr>Acute Airway Obstruction</vt:lpstr>
      <vt:lpstr>Slide 10</vt:lpstr>
      <vt:lpstr>Slide 11</vt:lpstr>
      <vt:lpstr>Slide 12</vt:lpstr>
      <vt:lpstr>Slide 13</vt:lpstr>
      <vt:lpstr>Symptoms</vt:lpstr>
      <vt:lpstr>Laryngeal Foreign Bodies</vt:lpstr>
      <vt:lpstr>Tracheal Foreign Bodies</vt:lpstr>
      <vt:lpstr>Bronchial Foreign Bodies</vt:lpstr>
      <vt:lpstr>Slide 18</vt:lpstr>
      <vt:lpstr>Radiographic Evaluation</vt:lpstr>
      <vt:lpstr>Bronchial Foreign Bodies</vt:lpstr>
      <vt:lpstr>Slide 21</vt:lpstr>
      <vt:lpstr>Slide 22</vt:lpstr>
      <vt:lpstr>Slide 23</vt:lpstr>
      <vt:lpstr>Slide 24</vt:lpstr>
      <vt:lpstr>Slide 25</vt:lpstr>
      <vt:lpstr>Management</vt:lpstr>
      <vt:lpstr>Slide 27</vt:lpstr>
      <vt:lpstr>compliction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Bodies of the Airway     </dc:title>
  <dc:creator>dr_azimi</dc:creator>
  <cp:lastModifiedBy>dr_azimi</cp:lastModifiedBy>
  <cp:revision>11</cp:revision>
  <dcterms:created xsi:type="dcterms:W3CDTF">2023-10-07T11:54:29Z</dcterms:created>
  <dcterms:modified xsi:type="dcterms:W3CDTF">2023-10-26T15:23:30Z</dcterms:modified>
</cp:coreProperties>
</file>