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83" r:id="rId3"/>
    <p:sldId id="284" r:id="rId4"/>
    <p:sldId id="257" r:id="rId5"/>
    <p:sldId id="285" r:id="rId6"/>
    <p:sldId id="259" r:id="rId7"/>
    <p:sldId id="280" r:id="rId8"/>
    <p:sldId id="281" r:id="rId9"/>
    <p:sldId id="282" r:id="rId10"/>
    <p:sldId id="262" r:id="rId11"/>
    <p:sldId id="260" r:id="rId12"/>
    <p:sldId id="261" r:id="rId13"/>
    <p:sldId id="264" r:id="rId14"/>
    <p:sldId id="278" r:id="rId15"/>
    <p:sldId id="279" r:id="rId16"/>
    <p:sldId id="265" r:id="rId17"/>
    <p:sldId id="286" r:id="rId18"/>
    <p:sldId id="275" r:id="rId19"/>
    <p:sldId id="266" r:id="rId20"/>
    <p:sldId id="267" r:id="rId21"/>
    <p:sldId id="268" r:id="rId22"/>
    <p:sldId id="269" r:id="rId23"/>
    <p:sldId id="271" r:id="rId24"/>
    <p:sldId id="273" r:id="rId25"/>
    <p:sldId id="270" r:id="rId26"/>
    <p:sldId id="272" r:id="rId27"/>
    <p:sldId id="287" r:id="rId28"/>
    <p:sldId id="274" r:id="rId29"/>
    <p:sldId id="276"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0" d="100"/>
          <a:sy n="50" d="100"/>
        </p:scale>
        <p:origin x="-1238" y="-67"/>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1D8BD707-D9CF-40AE-B4C6-C98DA3205C09}" type="datetimeFigureOut">
              <a:rPr lang="en-US" smtClean="0"/>
              <a:pPr/>
              <a:t>10/26/2023</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10/26/2023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10/26/2023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10/26/2023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10/26/2023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10/26/2023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10/26/2023</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1D8BD707-D9CF-40AE-B4C6-C98DA3205C09}" type="datetimeFigureOut">
              <a:rPr lang="en-US" smtClean="0"/>
              <a:pPr/>
              <a:t>10/26/2023</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D8BD707-D9CF-40AE-B4C6-C98DA3205C09}" type="datetimeFigureOut">
              <a:rPr lang="en-US" smtClean="0"/>
              <a:pPr/>
              <a:t>10/26/2023</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1D8BD707-D9CF-40AE-B4C6-C98DA3205C09}" type="datetimeFigureOut">
              <a:rPr lang="en-US" smtClean="0"/>
              <a:pPr/>
              <a:t>10/26/2023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1D8BD707-D9CF-40AE-B4C6-C98DA3205C09}" type="datetimeFigureOut">
              <a:rPr lang="en-US" smtClean="0"/>
              <a:pPr/>
              <a:t>10/26/2023</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6F15528-21DE-4FAA-801E-634DDDAF4B2B}"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1D8BD707-D9CF-40AE-B4C6-C98DA3205C09}" type="datetimeFigureOut">
              <a:rPr lang="en-US" smtClean="0"/>
              <a:pPr/>
              <a:t>10/26/2023</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Neck Trauma</a:t>
            </a:r>
            <a:endParaRPr lang="en-US" dirty="0"/>
          </a:p>
        </p:txBody>
      </p:sp>
      <p:sp>
        <p:nvSpPr>
          <p:cNvPr id="4" name="Subtitle 3"/>
          <p:cNvSpPr>
            <a:spLocks noGrp="1"/>
          </p:cNvSpPr>
          <p:nvPr>
            <p:ph type="subTitle" idx="1"/>
          </p:nvPr>
        </p:nvSpPr>
        <p:spPr/>
        <p:txBody>
          <a:bodyPr>
            <a:normAutofit fontScale="92500" lnSpcReduction="20000"/>
          </a:bodyPr>
          <a:lstStyle/>
          <a:p>
            <a:pPr algn="l"/>
            <a:r>
              <a:rPr lang="en-US" dirty="0" err="1" smtClean="0"/>
              <a:t>Dr.smr.Azimi</a:t>
            </a:r>
            <a:endParaRPr lang="en-US" dirty="0" smtClean="0"/>
          </a:p>
          <a:p>
            <a:pPr algn="l"/>
            <a:r>
              <a:rPr lang="en-US" dirty="0" err="1" smtClean="0"/>
              <a:t>Otorhinolaryngologist</a:t>
            </a:r>
            <a:endParaRPr lang="en-US" dirty="0" smtClean="0"/>
          </a:p>
          <a:p>
            <a:pPr algn="l"/>
            <a:r>
              <a:rPr lang="en-US" dirty="0" smtClean="0"/>
              <a:t>Fellowship of </a:t>
            </a:r>
            <a:r>
              <a:rPr lang="en-US" dirty="0" err="1" smtClean="0"/>
              <a:t>rhinology</a:t>
            </a:r>
            <a:endParaRPr lang="en-US" dirty="0" smtClean="0"/>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srcRect/>
          <a:stretch>
            <a:fillRect/>
          </a:stretch>
        </p:blipFill>
        <p:spPr bwMode="auto">
          <a:xfrm>
            <a:off x="1295400" y="685800"/>
            <a:ext cx="5943600" cy="567834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245291"/>
          </a:xfrm>
        </p:spPr>
        <p:txBody>
          <a:bodyPr>
            <a:normAutofit fontScale="77500" lnSpcReduction="20000"/>
          </a:bodyPr>
          <a:lstStyle/>
          <a:p>
            <a:endParaRPr lang="en-US" dirty="0" smtClean="0"/>
          </a:p>
          <a:p>
            <a:r>
              <a:rPr lang="en-US" dirty="0" smtClean="0"/>
              <a:t>The </a:t>
            </a:r>
            <a:r>
              <a:rPr lang="en-US" u="sng" dirty="0" smtClean="0">
                <a:solidFill>
                  <a:srgbClr val="FF0000"/>
                </a:solidFill>
              </a:rPr>
              <a:t>mortality</a:t>
            </a:r>
            <a:r>
              <a:rPr lang="en-US" dirty="0" smtClean="0"/>
              <a:t> from all high-velocity rifle injuries inflicted direction  the neck is significant. These patients </a:t>
            </a:r>
            <a:r>
              <a:rPr lang="en-US" i="1" u="sng" dirty="0" smtClean="0"/>
              <a:t>usually do not survive </a:t>
            </a:r>
            <a:r>
              <a:rPr lang="en-US" dirty="0" smtClean="0"/>
              <a:t>and are not available for study </a:t>
            </a:r>
          </a:p>
          <a:p>
            <a:endParaRPr lang="en-US" dirty="0" smtClean="0"/>
          </a:p>
          <a:p>
            <a:r>
              <a:rPr lang="en-US" dirty="0" smtClean="0"/>
              <a:t>all known victims of high-velocity rifle injuries who survive on reaching the hospital merit strong consideration for </a:t>
            </a:r>
            <a:r>
              <a:rPr lang="en-US" u="sng" dirty="0" smtClean="0">
                <a:solidFill>
                  <a:srgbClr val="FF0000"/>
                </a:solidFill>
              </a:rPr>
              <a:t>surgical exploration</a:t>
            </a:r>
            <a:endParaRPr lang="en-US" dirty="0" smtClean="0"/>
          </a:p>
          <a:p>
            <a:endParaRPr lang="en-US" dirty="0" smtClean="0"/>
          </a:p>
          <a:p>
            <a:r>
              <a:rPr lang="en-US" dirty="0" smtClean="0"/>
              <a:t> For </a:t>
            </a:r>
            <a:r>
              <a:rPr lang="en-US" b="1" dirty="0" smtClean="0"/>
              <a:t>stable patients</a:t>
            </a:r>
            <a:r>
              <a:rPr lang="en-US" dirty="0" smtClean="0"/>
              <a:t>, </a:t>
            </a:r>
            <a:r>
              <a:rPr lang="en-US" dirty="0" smtClean="0">
                <a:sym typeface="Wingdings" pitchFamily="2" charset="2"/>
              </a:rPr>
              <a:t></a:t>
            </a:r>
            <a:r>
              <a:rPr lang="en-US" dirty="0" smtClean="0">
                <a:solidFill>
                  <a:srgbClr val="FF0000"/>
                </a:solidFill>
              </a:rPr>
              <a:t>angiograms</a:t>
            </a:r>
            <a:r>
              <a:rPr lang="en-US" dirty="0" smtClean="0"/>
              <a:t> should be considered before surgery.</a:t>
            </a:r>
          </a:p>
          <a:p>
            <a:endParaRPr lang="en-US" dirty="0" smtClean="0"/>
          </a:p>
          <a:p>
            <a:endParaRPr lang="en-US" dirty="0" smtClean="0"/>
          </a:p>
          <a:p>
            <a:r>
              <a:rPr lang="en-US" dirty="0" smtClean="0"/>
              <a:t> </a:t>
            </a:r>
            <a:r>
              <a:rPr lang="en-US" dirty="0" smtClean="0">
                <a:solidFill>
                  <a:srgbClr val="92D050"/>
                </a:solidFill>
              </a:rPr>
              <a:t>In helping to determine if </a:t>
            </a:r>
            <a:r>
              <a:rPr lang="en-US" dirty="0" smtClean="0"/>
              <a:t>mandatory surgical exploration     </a:t>
            </a:r>
            <a:r>
              <a:rPr lang="en-US" dirty="0" smtClean="0">
                <a:solidFill>
                  <a:srgbClr val="FF0000"/>
                </a:solidFill>
              </a:rPr>
              <a:t>or </a:t>
            </a:r>
            <a:r>
              <a:rPr lang="en-US" dirty="0" smtClean="0"/>
              <a:t>preoperative diagnostic </a:t>
            </a:r>
            <a:r>
              <a:rPr lang="en-US" dirty="0" smtClean="0">
                <a:solidFill>
                  <a:srgbClr val="92D050"/>
                </a:solidFill>
              </a:rPr>
              <a:t>tests are necessary, knowledge of the      </a:t>
            </a:r>
            <a:r>
              <a:rPr lang="en-US" sz="4000" b="1" dirty="0" smtClean="0"/>
              <a:t>size and velocity</a:t>
            </a:r>
            <a:r>
              <a:rPr lang="en-US" dirty="0" smtClean="0">
                <a:solidFill>
                  <a:srgbClr val="92D050"/>
                </a:solidFill>
              </a:rPr>
              <a:t> of the intruding missile is helpful.</a:t>
            </a:r>
            <a:endParaRPr lang="en-US" dirty="0">
              <a:solidFill>
                <a:srgbClr val="92D05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fontScale="70000" lnSpcReduction="20000"/>
          </a:bodyPr>
          <a:lstStyle/>
          <a:p>
            <a:r>
              <a:rPr lang="en-US" b="1" i="1" u="sng" dirty="0" smtClean="0">
                <a:solidFill>
                  <a:srgbClr val="FF0000"/>
                </a:solidFill>
              </a:rPr>
              <a:t>Shotguns</a:t>
            </a:r>
          </a:p>
          <a:p>
            <a:endParaRPr lang="en-US" b="1" i="1" u="sng" dirty="0" smtClean="0">
              <a:solidFill>
                <a:srgbClr val="FF0000"/>
              </a:solidFill>
            </a:endParaRPr>
          </a:p>
          <a:p>
            <a:pPr>
              <a:buNone/>
            </a:pPr>
            <a:r>
              <a:rPr lang="en-US" dirty="0" smtClean="0"/>
              <a:t>The severity of shotgun wounds is largely dependent on the</a:t>
            </a:r>
          </a:p>
          <a:p>
            <a:pPr>
              <a:buFont typeface="Wingdings" pitchFamily="2" charset="2"/>
              <a:buChar char="q"/>
            </a:pPr>
            <a:r>
              <a:rPr lang="en-US" dirty="0" smtClean="0"/>
              <a:t> </a:t>
            </a:r>
            <a:r>
              <a:rPr lang="en-US" u="sng" dirty="0" smtClean="0">
                <a:solidFill>
                  <a:srgbClr val="FF0000"/>
                </a:solidFill>
              </a:rPr>
              <a:t>distance</a:t>
            </a:r>
            <a:r>
              <a:rPr lang="en-US" dirty="0" smtClean="0"/>
              <a:t> between the weapon and the victim</a:t>
            </a:r>
          </a:p>
          <a:p>
            <a:pPr>
              <a:buFont typeface="Wingdings" pitchFamily="2" charset="2"/>
              <a:buChar char="q"/>
            </a:pPr>
            <a:r>
              <a:rPr lang="en-US" dirty="0" smtClean="0"/>
              <a:t>the </a:t>
            </a:r>
            <a:r>
              <a:rPr lang="en-US" u="sng" dirty="0" smtClean="0">
                <a:solidFill>
                  <a:srgbClr val="FF0000"/>
                </a:solidFill>
              </a:rPr>
              <a:t>type</a:t>
            </a:r>
            <a:r>
              <a:rPr lang="en-US" dirty="0" smtClean="0"/>
              <a:t> of weapon used</a:t>
            </a:r>
          </a:p>
          <a:p>
            <a:pPr>
              <a:buFont typeface="Wingdings" pitchFamily="2" charset="2"/>
              <a:buChar char="q"/>
            </a:pPr>
            <a:r>
              <a:rPr lang="en-US" dirty="0" smtClean="0"/>
              <a:t>the </a:t>
            </a:r>
            <a:r>
              <a:rPr lang="en-US" u="sng" dirty="0" smtClean="0">
                <a:solidFill>
                  <a:srgbClr val="FF0000"/>
                </a:solidFill>
              </a:rPr>
              <a:t>size</a:t>
            </a:r>
            <a:r>
              <a:rPr lang="en-US" dirty="0" smtClean="0"/>
              <a:t> of the projectile (shot)</a:t>
            </a:r>
          </a:p>
          <a:p>
            <a:endParaRPr lang="en-US" dirty="0" smtClean="0"/>
          </a:p>
          <a:p>
            <a:endParaRPr lang="en-US" dirty="0" smtClean="0"/>
          </a:p>
          <a:p>
            <a:pPr marL="514350" indent="-514350">
              <a:buFont typeface="Wingdings" pitchFamily="2" charset="2"/>
              <a:buChar char="Ø"/>
            </a:pPr>
            <a:r>
              <a:rPr lang="en-US" dirty="0" smtClean="0"/>
              <a:t>At close range the entire charge can act like a </a:t>
            </a:r>
            <a:r>
              <a:rPr lang="en-US" dirty="0" smtClean="0">
                <a:sym typeface="Wingdings" pitchFamily="2" charset="2"/>
              </a:rPr>
              <a:t></a:t>
            </a:r>
            <a:r>
              <a:rPr lang="en-US" dirty="0" smtClean="0"/>
              <a:t>single missile similar to a high-velocity bullet.</a:t>
            </a:r>
          </a:p>
          <a:p>
            <a:pPr marL="514350" indent="-514350">
              <a:buFont typeface="Wingdings" pitchFamily="2" charset="2"/>
              <a:buChar char="Ø"/>
            </a:pPr>
            <a:endParaRPr lang="en-US" dirty="0" smtClean="0"/>
          </a:p>
          <a:p>
            <a:pPr marL="514350" indent="-514350">
              <a:buFont typeface="Wingdings" pitchFamily="2" charset="2"/>
              <a:buChar char="Ø"/>
            </a:pPr>
            <a:r>
              <a:rPr lang="en-US" dirty="0" smtClean="0"/>
              <a:t>At further distances,</a:t>
            </a:r>
          </a:p>
          <a:p>
            <a:pPr marL="514350" indent="-514350">
              <a:buNone/>
            </a:pPr>
            <a:r>
              <a:rPr lang="en-US" dirty="0" smtClean="0"/>
              <a:t>         birdshot pellets scatter and act as multiple individual missiles. </a:t>
            </a:r>
          </a:p>
          <a:p>
            <a:pPr marL="514350" indent="-514350">
              <a:buNone/>
            </a:pPr>
            <a:r>
              <a:rPr lang="en-US" dirty="0" smtClean="0"/>
              <a:t>        With larger pellets such as buckshot</a:t>
            </a:r>
          </a:p>
          <a:p>
            <a:pPr marL="514350" indent="-514350">
              <a:buNone/>
            </a:pPr>
            <a:r>
              <a:rPr lang="en-US" dirty="0" smtClean="0"/>
              <a:t>        significant injuries can occur from individual pellets up to 150 yards away with a standard-length barrel</a:t>
            </a:r>
          </a:p>
          <a:p>
            <a:pPr marL="514350" indent="-514350">
              <a:buFont typeface="Wingdings" pitchFamily="2" charset="2"/>
              <a:buChar char="§"/>
            </a:pPr>
            <a:endParaRPr lang="en-US" dirty="0" smtClean="0"/>
          </a:p>
          <a:p>
            <a:pPr marL="514350" indent="-514350">
              <a:buFont typeface="Wingdings" pitchFamily="2" charset="2"/>
              <a:buChar char="Ø"/>
            </a:pPr>
            <a:r>
              <a:rPr lang="en-US" dirty="0" smtClean="0"/>
              <a:t>Shotguns are low-velocity weapons (muzzle velocity of 300 </a:t>
            </a:r>
            <a:r>
              <a:rPr lang="en-US" i="1" dirty="0" smtClean="0"/>
              <a:t>m/s).</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cstate="print"/>
          <a:srcRect/>
          <a:stretch>
            <a:fillRect/>
          </a:stretch>
        </p:blipFill>
        <p:spPr bwMode="auto">
          <a:xfrm>
            <a:off x="3352800" y="457200"/>
            <a:ext cx="5425440" cy="3810000"/>
          </a:xfrm>
          <a:prstGeom prst="rect">
            <a:avLst/>
          </a:prstGeom>
          <a:noFill/>
          <a:ln w="9525">
            <a:noFill/>
            <a:miter lim="800000"/>
            <a:headEnd/>
            <a:tailEnd/>
          </a:ln>
          <a:effectLst/>
        </p:spPr>
      </p:pic>
      <p:pic>
        <p:nvPicPr>
          <p:cNvPr id="1026" name="Picture 2" descr="C:\Users\FR\Favorites\Downloads\thjtey.jpg"/>
          <p:cNvPicPr>
            <a:picLocks noChangeAspect="1" noChangeArrowheads="1"/>
          </p:cNvPicPr>
          <p:nvPr/>
        </p:nvPicPr>
        <p:blipFill>
          <a:blip r:embed="rId3" cstate="print"/>
          <a:srcRect/>
          <a:stretch>
            <a:fillRect/>
          </a:stretch>
        </p:blipFill>
        <p:spPr bwMode="auto">
          <a:xfrm>
            <a:off x="304800" y="2847474"/>
            <a:ext cx="3429000" cy="4010526"/>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srcRect/>
          <a:stretch>
            <a:fillRect/>
          </a:stretch>
        </p:blipFill>
        <p:spPr bwMode="auto">
          <a:xfrm>
            <a:off x="914400" y="457200"/>
            <a:ext cx="7771104" cy="6096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cstate="print"/>
          <a:srcRect/>
          <a:stretch>
            <a:fillRect/>
          </a:stretch>
        </p:blipFill>
        <p:spPr bwMode="auto">
          <a:xfrm>
            <a:off x="762000" y="533400"/>
            <a:ext cx="6705600" cy="6426200"/>
          </a:xfrm>
          <a:prstGeom prst="rect">
            <a:avLst/>
          </a:prstGeom>
          <a:noFill/>
          <a:ln w="9525">
            <a:noFill/>
            <a:miter lim="800000"/>
            <a:headEnd/>
            <a:tailEnd/>
          </a:ln>
          <a:effectLst/>
        </p:spPr>
      </p:pic>
      <p:sp>
        <p:nvSpPr>
          <p:cNvPr id="2" name="Title 1"/>
          <p:cNvSpPr>
            <a:spLocks noGrp="1"/>
          </p:cNvSpPr>
          <p:nvPr>
            <p:ph type="title"/>
          </p:nvPr>
        </p:nvSpPr>
        <p:spPr/>
        <p:txBody>
          <a:bodyPr/>
          <a:lstStyle/>
          <a:p>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a:bodyPr>
          <a:lstStyle/>
          <a:p>
            <a:pPr algn="just"/>
            <a:r>
              <a:rPr lang="en-US" b="1" dirty="0" smtClean="0"/>
              <a:t>Diagnostic Evaluation</a:t>
            </a:r>
          </a:p>
          <a:p>
            <a:pPr algn="just"/>
            <a:r>
              <a:rPr lang="en-US" dirty="0" smtClean="0"/>
              <a:t>When the </a:t>
            </a:r>
            <a:r>
              <a:rPr lang="en-US" u="sng" dirty="0" smtClean="0">
                <a:solidFill>
                  <a:srgbClr val="FF0000"/>
                </a:solidFill>
              </a:rPr>
              <a:t>patient's stability </a:t>
            </a:r>
            <a:r>
              <a:rPr lang="en-US" dirty="0" smtClean="0"/>
              <a:t>allows</a:t>
            </a:r>
          </a:p>
          <a:p>
            <a:pPr marL="770382" lvl="1" indent="-514350" algn="just">
              <a:buFont typeface="+mj-lt"/>
              <a:buAutoNum type="arabicPeriod"/>
            </a:pPr>
            <a:r>
              <a:rPr lang="en-US" dirty="0" smtClean="0"/>
              <a:t>history </a:t>
            </a:r>
          </a:p>
          <a:p>
            <a:pPr marL="770382" lvl="1" indent="-514350" algn="just">
              <a:buFont typeface="+mj-lt"/>
              <a:buAutoNum type="arabicPeriod"/>
            </a:pPr>
            <a:r>
              <a:rPr lang="en-US" dirty="0" smtClean="0"/>
              <a:t> physical examination </a:t>
            </a:r>
          </a:p>
          <a:p>
            <a:pPr marL="770382" lvl="1" indent="-514350" algn="just">
              <a:buNone/>
            </a:pPr>
            <a:r>
              <a:rPr lang="en-US" dirty="0" smtClean="0"/>
              <a:t>       ( full examination of the </a:t>
            </a:r>
            <a:r>
              <a:rPr lang="en-US" u="sng" dirty="0" smtClean="0"/>
              <a:t>unclothed body </a:t>
            </a:r>
            <a:r>
              <a:rPr lang="en-US" dirty="0" smtClean="0"/>
              <a:t>to look for </a:t>
            </a:r>
            <a:r>
              <a:rPr lang="en-US" b="1" dirty="0" smtClean="0"/>
              <a:t>entrance</a:t>
            </a:r>
            <a:r>
              <a:rPr lang="en-US" dirty="0" smtClean="0"/>
              <a:t> or </a:t>
            </a:r>
            <a:r>
              <a:rPr lang="en-US" b="1" dirty="0" smtClean="0"/>
              <a:t>exit</a:t>
            </a:r>
            <a:r>
              <a:rPr lang="en-US" dirty="0" smtClean="0"/>
              <a:t> wounds should be performed)</a:t>
            </a:r>
          </a:p>
          <a:p>
            <a:pPr algn="just"/>
            <a:endParaRPr lang="en-US" dirty="0" smtClean="0"/>
          </a:p>
          <a:p>
            <a:pPr algn="just">
              <a:buNone/>
            </a:pPr>
            <a:endParaRPr lang="en-US" dirty="0" smtClean="0"/>
          </a:p>
          <a:p>
            <a:pPr algn="just">
              <a:buFont typeface="Wingdings" pitchFamily="2" charset="2"/>
              <a:buChar char="ü"/>
            </a:pPr>
            <a:r>
              <a:rPr lang="en-US" dirty="0" smtClean="0">
                <a:solidFill>
                  <a:srgbClr val="FF0000"/>
                </a:solidFill>
              </a:rPr>
              <a:t>All patients should be managed assuming potential cervical spine fractures</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pPr algn="just"/>
            <a:r>
              <a:rPr lang="en-US" dirty="0" smtClean="0"/>
              <a:t>In the conscious patient</a:t>
            </a:r>
            <a:r>
              <a:rPr lang="en-US" dirty="0" smtClean="0">
                <a:sym typeface="Wingdings" pitchFamily="2" charset="2"/>
              </a:rPr>
              <a:t></a:t>
            </a:r>
          </a:p>
          <a:p>
            <a:pPr marL="514350" indent="-514350" algn="just">
              <a:buFont typeface="+mj-lt"/>
              <a:buAutoNum type="alphaUcPeriod"/>
            </a:pPr>
            <a:r>
              <a:rPr lang="en-US" dirty="0" smtClean="0"/>
              <a:t> a full </a:t>
            </a:r>
            <a:r>
              <a:rPr lang="en-US" dirty="0" smtClean="0">
                <a:solidFill>
                  <a:srgbClr val="FF0000"/>
                </a:solidFill>
              </a:rPr>
              <a:t>neurologic examination </a:t>
            </a:r>
            <a:r>
              <a:rPr lang="en-US" dirty="0" smtClean="0"/>
              <a:t>should be done </a:t>
            </a:r>
          </a:p>
          <a:p>
            <a:pPr marL="514350" indent="-514350" algn="just">
              <a:buFont typeface="+mj-lt"/>
              <a:buAutoNum type="alphaUcPeriod"/>
            </a:pPr>
            <a:r>
              <a:rPr lang="en-US" dirty="0" smtClean="0"/>
              <a:t>and a </a:t>
            </a:r>
            <a:r>
              <a:rPr lang="en-US" dirty="0" smtClean="0">
                <a:solidFill>
                  <a:srgbClr val="FF0000"/>
                </a:solidFill>
              </a:rPr>
              <a:t>chest radiograph </a:t>
            </a:r>
            <a:r>
              <a:rPr lang="en-US" dirty="0" smtClean="0"/>
              <a:t>taken</a:t>
            </a:r>
          </a:p>
          <a:p>
            <a:pPr marL="514350" indent="-514350" algn="just">
              <a:buFont typeface="+mj-lt"/>
              <a:buAutoNum type="alphaUcPeriod"/>
            </a:pPr>
            <a:endParaRPr lang="en-US" dirty="0" smtClean="0"/>
          </a:p>
          <a:p>
            <a:pPr>
              <a:buFont typeface="Wingdings" pitchFamily="2" charset="2"/>
              <a:buChar char="q"/>
            </a:pPr>
            <a:r>
              <a:rPr lang="en-US" dirty="0" smtClean="0"/>
              <a:t>The radiograph should be examined to rule out </a:t>
            </a:r>
            <a:r>
              <a:rPr lang="en-US" dirty="0" err="1" smtClean="0"/>
              <a:t>hemothorax</a:t>
            </a:r>
            <a:r>
              <a:rPr lang="en-US" dirty="0" smtClean="0"/>
              <a:t>, </a:t>
            </a:r>
            <a:r>
              <a:rPr lang="en-US" dirty="0" err="1" smtClean="0"/>
              <a:t>pneumothorax</a:t>
            </a:r>
            <a:r>
              <a:rPr lang="en-US" dirty="0" smtClean="0"/>
              <a:t>, </a:t>
            </a:r>
            <a:r>
              <a:rPr lang="en-US" dirty="0" err="1" smtClean="0"/>
              <a:t>pneumomediastinum</a:t>
            </a:r>
            <a:endParaRPr lang="en-US" dirty="0" smtClean="0"/>
          </a:p>
          <a:p>
            <a:pPr>
              <a:buFont typeface="Wingdings" pitchFamily="2" charset="2"/>
              <a:buChar char="q"/>
            </a:pPr>
            <a:endParaRPr lang="en-US" dirty="0" smtClean="0"/>
          </a:p>
          <a:p>
            <a:pPr algn="just">
              <a:buFont typeface="Wingdings" pitchFamily="2" charset="2"/>
              <a:buChar char="q"/>
            </a:pPr>
            <a:r>
              <a:rPr lang="en-US" dirty="0" err="1" smtClean="0">
                <a:solidFill>
                  <a:srgbClr val="FF0000"/>
                </a:solidFill>
              </a:rPr>
              <a:t>Subclavian</a:t>
            </a:r>
            <a:r>
              <a:rPr lang="en-US" dirty="0" smtClean="0">
                <a:solidFill>
                  <a:srgbClr val="FF0000"/>
                </a:solidFill>
              </a:rPr>
              <a:t> vessel injury </a:t>
            </a:r>
            <a:r>
              <a:rPr lang="en-US" dirty="0" smtClean="0"/>
              <a:t>may be first recognized by an abnormal chest </a:t>
            </a:r>
            <a:r>
              <a:rPr lang="en-US" dirty="0" err="1" smtClean="0"/>
              <a:t>radiograp</a:t>
            </a:r>
            <a:endParaRPr lang="en-US" dirty="0" smtClean="0"/>
          </a:p>
          <a:p>
            <a:pPr algn="just">
              <a:buFont typeface="Wingdings" pitchFamily="2" charset="2"/>
              <a:buChar char="q"/>
            </a:pPr>
            <a:r>
              <a:rPr lang="en-US" dirty="0" smtClean="0"/>
              <a:t> </a:t>
            </a:r>
          </a:p>
          <a:p>
            <a:pPr algn="just"/>
            <a:r>
              <a:rPr lang="en-US" dirty="0" smtClean="0"/>
              <a:t>On radiographs, </a:t>
            </a:r>
            <a:r>
              <a:rPr lang="en-US" b="1" u="sng" dirty="0" smtClean="0"/>
              <a:t>all </a:t>
            </a:r>
            <a:r>
              <a:rPr lang="en-US" b="1" u="sng" dirty="0" err="1" smtClean="0"/>
              <a:t>cutaneous</a:t>
            </a:r>
            <a:r>
              <a:rPr lang="en-US" b="1" u="sng" dirty="0" smtClean="0"/>
              <a:t> wounds </a:t>
            </a:r>
            <a:r>
              <a:rPr lang="en-US" dirty="0" smtClean="0"/>
              <a:t>can be marked with </a:t>
            </a:r>
            <a:r>
              <a:rPr lang="en-US" dirty="0" err="1" smtClean="0"/>
              <a:t>radiopaque</a:t>
            </a:r>
            <a:r>
              <a:rPr lang="en-US" dirty="0" smtClean="0"/>
              <a:t> objects to aid in evaluating the site of the injury.</a:t>
            </a:r>
          </a:p>
          <a:p>
            <a:endParaRPr lang="en-US" dirty="0"/>
          </a:p>
        </p:txBody>
      </p:sp>
      <p:sp>
        <p:nvSpPr>
          <p:cNvPr id="3" name="Title 2"/>
          <p:cNvSpPr>
            <a:spLocks noGrp="1"/>
          </p:cNvSpPr>
          <p:nvPr>
            <p:ph type="title"/>
          </p:nvPr>
        </p:nvSpPr>
        <p:spPr/>
        <p:txBody>
          <a:bodyPr/>
          <a:lstStyle/>
          <a:p>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fontScale="92500" lnSpcReduction="10000"/>
          </a:bodyPr>
          <a:lstStyle/>
          <a:p>
            <a:r>
              <a:rPr lang="en-US" b="1" dirty="0" smtClean="0"/>
              <a:t>Most trauma centers </a:t>
            </a:r>
            <a:r>
              <a:rPr lang="en-US" dirty="0" smtClean="0">
                <a:solidFill>
                  <a:srgbClr val="FF0000"/>
                </a:solidFill>
              </a:rPr>
              <a:t>suggest that</a:t>
            </a:r>
          </a:p>
          <a:p>
            <a:r>
              <a:rPr lang="en-US" dirty="0" smtClean="0">
                <a:solidFill>
                  <a:srgbClr val="FF0000"/>
                </a:solidFill>
              </a:rPr>
              <a:t> </a:t>
            </a:r>
            <a:r>
              <a:rPr lang="en-US" dirty="0" smtClean="0"/>
              <a:t>personnel and equipment be available 24 hours a day for </a:t>
            </a:r>
            <a:r>
              <a:rPr lang="en-US" u="sng" dirty="0" smtClean="0"/>
              <a:t>flexible endoscopy </a:t>
            </a:r>
            <a:r>
              <a:rPr lang="en-US" dirty="0" smtClean="0"/>
              <a:t>or </a:t>
            </a:r>
            <a:r>
              <a:rPr lang="en-US" u="sng" dirty="0" err="1" smtClean="0"/>
              <a:t>arteriography</a:t>
            </a:r>
            <a:r>
              <a:rPr lang="en-US" dirty="0" smtClean="0"/>
              <a:t> </a:t>
            </a:r>
          </a:p>
          <a:p>
            <a:endParaRPr lang="en-US" dirty="0" smtClean="0"/>
          </a:p>
          <a:p>
            <a:r>
              <a:rPr lang="en-US" dirty="0" smtClean="0"/>
              <a:t> </a:t>
            </a:r>
            <a:r>
              <a:rPr lang="en-US" dirty="0" smtClean="0">
                <a:solidFill>
                  <a:srgbClr val="FF0000"/>
                </a:solidFill>
              </a:rPr>
              <a:t>A hospital trauma team </a:t>
            </a:r>
            <a:r>
              <a:rPr lang="en-US" dirty="0" smtClean="0"/>
              <a:t>should include an otolaryngologist as part of the surgical team to help evaluate and repair the aerodigestive tract and explore the nerves and branches of the carotid artery in the neck</a:t>
            </a:r>
          </a:p>
          <a:p>
            <a:endParaRPr lang="en-US" dirty="0" smtClean="0"/>
          </a:p>
          <a:p>
            <a:r>
              <a:rPr lang="en-US" dirty="0" smtClean="0"/>
              <a:t> Patients with </a:t>
            </a:r>
            <a:r>
              <a:rPr lang="en-US" dirty="0" smtClean="0">
                <a:solidFill>
                  <a:srgbClr val="FF0000"/>
                </a:solidFill>
              </a:rPr>
              <a:t>significant bleeding </a:t>
            </a:r>
            <a:r>
              <a:rPr lang="en-US" dirty="0" smtClean="0"/>
              <a:t>or an </a:t>
            </a:r>
            <a:r>
              <a:rPr lang="en-US" dirty="0" smtClean="0">
                <a:solidFill>
                  <a:srgbClr val="FF0000"/>
                </a:solidFill>
              </a:rPr>
              <a:t>expanding hematoma </a:t>
            </a:r>
            <a:r>
              <a:rPr lang="en-US" dirty="0" smtClean="0"/>
              <a:t>need immediate attention with probable </a:t>
            </a:r>
            <a:r>
              <a:rPr lang="en-US" b="1" i="1" u="sng" dirty="0" smtClean="0">
                <a:solidFill>
                  <a:srgbClr val="FF0000"/>
                </a:solidFill>
              </a:rPr>
              <a:t>emergent exploration </a:t>
            </a:r>
            <a:r>
              <a:rPr lang="en-US" dirty="0" smtClean="0"/>
              <a:t>in the operating room</a:t>
            </a:r>
          </a:p>
          <a:p>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cstate="print"/>
          <a:srcRect/>
          <a:stretch>
            <a:fillRect/>
          </a:stretch>
        </p:blipFill>
        <p:spPr bwMode="auto">
          <a:xfrm>
            <a:off x="838200" y="533400"/>
            <a:ext cx="7481455" cy="5257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2" name="Title 1"/>
          <p:cNvSpPr>
            <a:spLocks noGrp="1"/>
          </p:cNvSpPr>
          <p:nvPr>
            <p:ph type="title"/>
          </p:nvPr>
        </p:nvSpPr>
        <p:spPr/>
        <p:txBody>
          <a:bodyPr/>
          <a:lstStyle/>
          <a:p>
            <a:endParaRPr lang="en-US"/>
          </a:p>
        </p:txBody>
      </p:sp>
      <p:pic>
        <p:nvPicPr>
          <p:cNvPr id="5122" name="Picture 2" descr="C:\Users\FR\Favorites\Downloads\zone2.jpg"/>
          <p:cNvPicPr>
            <a:picLocks noChangeAspect="1" noChangeArrowheads="1"/>
          </p:cNvPicPr>
          <p:nvPr/>
        </p:nvPicPr>
        <p:blipFill>
          <a:blip r:embed="rId2" cstate="print"/>
          <a:srcRect/>
          <a:stretch>
            <a:fillRect/>
          </a:stretch>
        </p:blipFill>
        <p:spPr bwMode="auto">
          <a:xfrm>
            <a:off x="474662" y="381000"/>
            <a:ext cx="7983538" cy="5928915"/>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cstate="print"/>
          <a:srcRect/>
          <a:stretch>
            <a:fillRect/>
          </a:stretch>
        </p:blipFill>
        <p:spPr bwMode="auto">
          <a:xfrm>
            <a:off x="533400" y="533400"/>
            <a:ext cx="7813847" cy="5410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6146" name="Picture 2"/>
          <p:cNvPicPr>
            <a:picLocks noChangeAspect="1" noChangeArrowheads="1"/>
          </p:cNvPicPr>
          <p:nvPr/>
        </p:nvPicPr>
        <p:blipFill>
          <a:blip r:embed="rId2" cstate="print"/>
          <a:srcRect/>
          <a:stretch>
            <a:fillRect/>
          </a:stretch>
        </p:blipFill>
        <p:spPr bwMode="auto">
          <a:xfrm>
            <a:off x="585788" y="962025"/>
            <a:ext cx="7972425" cy="49339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321491"/>
          </a:xfrm>
        </p:spPr>
        <p:txBody>
          <a:bodyPr>
            <a:normAutofit fontScale="77500" lnSpcReduction="20000"/>
          </a:bodyPr>
          <a:lstStyle/>
          <a:p>
            <a:endParaRPr lang="en-US" b="1" dirty="0" smtClean="0"/>
          </a:p>
          <a:p>
            <a:r>
              <a:rPr lang="en-US" b="1" dirty="0" smtClean="0"/>
              <a:t>Management of Vascular Penetration</a:t>
            </a:r>
          </a:p>
          <a:p>
            <a:endParaRPr lang="en-US" b="1" dirty="0" smtClean="0"/>
          </a:p>
          <a:p>
            <a:r>
              <a:rPr lang="en-US" dirty="0" smtClean="0">
                <a:solidFill>
                  <a:srgbClr val="FF0000"/>
                </a:solidFill>
              </a:rPr>
              <a:t>Zone </a:t>
            </a:r>
            <a:r>
              <a:rPr lang="az-Cyrl-AZ" dirty="0" smtClean="0">
                <a:solidFill>
                  <a:srgbClr val="FF0000"/>
                </a:solidFill>
              </a:rPr>
              <a:t>Ӏ</a:t>
            </a:r>
            <a:r>
              <a:rPr lang="en-US" dirty="0" smtClean="0">
                <a:solidFill>
                  <a:srgbClr val="FF0000"/>
                </a:solidFill>
              </a:rPr>
              <a:t> </a:t>
            </a:r>
            <a:r>
              <a:rPr lang="en-US" dirty="0" smtClean="0"/>
              <a:t>vascular perforation requires</a:t>
            </a:r>
            <a:r>
              <a:rPr lang="en-US" dirty="0" smtClean="0">
                <a:sym typeface="Wingdings" pitchFamily="2" charset="2"/>
              </a:rPr>
              <a:t></a:t>
            </a:r>
            <a:r>
              <a:rPr lang="en-US" dirty="0" smtClean="0"/>
              <a:t> </a:t>
            </a:r>
            <a:r>
              <a:rPr lang="en-US" b="1" i="1" u="sng" dirty="0" smtClean="0"/>
              <a:t>thoracic surgery</a:t>
            </a:r>
          </a:p>
          <a:p>
            <a:r>
              <a:rPr lang="en-US" dirty="0" smtClean="0"/>
              <a:t>( mediastinom extension or a formal lateral thoracotomy may be necessary)</a:t>
            </a:r>
          </a:p>
          <a:p>
            <a:endParaRPr lang="en-US" dirty="0" smtClean="0"/>
          </a:p>
          <a:p>
            <a:r>
              <a:rPr lang="en-US" dirty="0" smtClean="0"/>
              <a:t> Although </a:t>
            </a:r>
            <a:r>
              <a:rPr lang="en-US" dirty="0" smtClean="0">
                <a:solidFill>
                  <a:srgbClr val="FF0000"/>
                </a:solidFill>
              </a:rPr>
              <a:t>a low cervical incision </a:t>
            </a:r>
            <a:r>
              <a:rPr lang="en-US" sz="3600" b="1" i="1" u="sng" dirty="0" smtClean="0"/>
              <a:t>may</a:t>
            </a:r>
            <a:r>
              <a:rPr lang="en-US" dirty="0" smtClean="0"/>
              <a:t> result in sufficient exposure</a:t>
            </a:r>
          </a:p>
          <a:p>
            <a:endParaRPr lang="en-US" dirty="0" smtClean="0"/>
          </a:p>
          <a:p>
            <a:r>
              <a:rPr lang="en-US" dirty="0" smtClean="0"/>
              <a:t> </a:t>
            </a:r>
            <a:r>
              <a:rPr lang="en-US" dirty="0" smtClean="0">
                <a:solidFill>
                  <a:srgbClr val="FF0000"/>
                </a:solidFill>
              </a:rPr>
              <a:t>Zone III </a:t>
            </a:r>
            <a:r>
              <a:rPr lang="en-US" dirty="0" smtClean="0"/>
              <a:t>injuries at the skull base can be temporized by pressure</a:t>
            </a:r>
          </a:p>
          <a:p>
            <a:endParaRPr lang="en-US" dirty="0" smtClean="0"/>
          </a:p>
          <a:p>
            <a:r>
              <a:rPr lang="en-US" i="1" u="sng" dirty="0" smtClean="0"/>
              <a:t>A temporary arterial </a:t>
            </a:r>
            <a:r>
              <a:rPr lang="en-US" dirty="0" smtClean="0"/>
              <a:t>bypass of the carotid artery may be placed until the lacerated or aneurysmatic vessel can be approached safely</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55000" lnSpcReduction="20000"/>
          </a:bodyPr>
          <a:lstStyle/>
          <a:p>
            <a:pPr>
              <a:buNone/>
            </a:pPr>
            <a:r>
              <a:rPr lang="en-US" dirty="0" smtClean="0"/>
              <a:t> </a:t>
            </a:r>
            <a:r>
              <a:rPr lang="en-US" sz="4800" b="1" dirty="0" smtClean="0">
                <a:solidFill>
                  <a:srgbClr val="00B050"/>
                </a:solidFill>
              </a:rPr>
              <a:t>managment</a:t>
            </a:r>
          </a:p>
          <a:p>
            <a:pPr>
              <a:buNone/>
            </a:pPr>
            <a:endParaRPr lang="en-US" sz="4800" b="1" dirty="0" smtClean="0">
              <a:solidFill>
                <a:srgbClr val="00B050"/>
              </a:solidFill>
            </a:endParaRPr>
          </a:p>
          <a:p>
            <a:r>
              <a:rPr lang="en-US" sz="4000" b="1" i="1" dirty="0" smtClean="0"/>
              <a:t>Veins</a:t>
            </a:r>
          </a:p>
          <a:p>
            <a:endParaRPr lang="en-US" sz="4000" b="1" i="1" dirty="0" smtClean="0"/>
          </a:p>
          <a:p>
            <a:r>
              <a:rPr lang="en-US" dirty="0" smtClean="0">
                <a:solidFill>
                  <a:srgbClr val="FF0000"/>
                </a:solidFill>
              </a:rPr>
              <a:t>All veins </a:t>
            </a:r>
            <a:r>
              <a:rPr lang="en-US" dirty="0" smtClean="0"/>
              <a:t>in the neck can be safely ligated to conttol hemorrhage;</a:t>
            </a:r>
          </a:p>
          <a:p>
            <a:pPr>
              <a:buNone/>
            </a:pPr>
            <a:r>
              <a:rPr lang="en-US" dirty="0" smtClean="0"/>
              <a:t>      (if </a:t>
            </a:r>
            <a:r>
              <a:rPr lang="en-US" u="sng" dirty="0" smtClean="0"/>
              <a:t>both internal jugular </a:t>
            </a:r>
            <a:r>
              <a:rPr lang="en-US" dirty="0" smtClean="0"/>
              <a:t>veins are imerrupted by the injury, an anempt to repair one is appropriate.)</a:t>
            </a:r>
          </a:p>
          <a:p>
            <a:pPr>
              <a:buNone/>
            </a:pPr>
            <a:endParaRPr lang="en-US" dirty="0" smtClean="0"/>
          </a:p>
          <a:p>
            <a:r>
              <a:rPr lang="en-US" sz="3800" b="1" dirty="0" smtClean="0"/>
              <a:t>arteries</a:t>
            </a:r>
          </a:p>
          <a:p>
            <a:endParaRPr lang="en-US" dirty="0" smtClean="0"/>
          </a:p>
          <a:p>
            <a:r>
              <a:rPr lang="en-US" dirty="0" smtClean="0"/>
              <a:t>All </a:t>
            </a:r>
            <a:r>
              <a:rPr lang="en-US" dirty="0" smtClean="0">
                <a:solidFill>
                  <a:srgbClr val="FF0000"/>
                </a:solidFill>
              </a:rPr>
              <a:t>external carotid artery </a:t>
            </a:r>
            <a:r>
              <a:rPr lang="en-US" dirty="0" smtClean="0"/>
              <a:t>injuries are easily managed by  ligation because collateral circulation is good.</a:t>
            </a:r>
          </a:p>
          <a:p>
            <a:endParaRPr lang="en-US" dirty="0" smtClean="0"/>
          </a:p>
          <a:p>
            <a:r>
              <a:rPr lang="en-US" dirty="0" smtClean="0"/>
              <a:t> </a:t>
            </a:r>
            <a:r>
              <a:rPr lang="en-US" u="sng" dirty="0" smtClean="0"/>
              <a:t>Common carotid</a:t>
            </a:r>
            <a:r>
              <a:rPr lang="en-US" dirty="0" smtClean="0"/>
              <a:t> or </a:t>
            </a:r>
            <a:r>
              <a:rPr lang="en-US" u="sng" dirty="0" smtClean="0"/>
              <a:t>internal carotid </a:t>
            </a:r>
            <a:r>
              <a:rPr lang="en-US" dirty="0" smtClean="0"/>
              <a:t>injury in </a:t>
            </a:r>
            <a:r>
              <a:rPr lang="en-US" dirty="0" smtClean="0">
                <a:solidFill>
                  <a:srgbClr val="FF0000"/>
                </a:solidFill>
              </a:rPr>
              <a:t>zone II </a:t>
            </a:r>
            <a:r>
              <a:rPr lang="en-US" dirty="0" smtClean="0"/>
              <a:t>is explored </a:t>
            </a:r>
          </a:p>
          <a:p>
            <a:r>
              <a:rPr lang="en-US" u="sng" dirty="0" smtClean="0">
                <a:solidFill>
                  <a:srgbClr val="FF0000"/>
                </a:solidFill>
              </a:rPr>
              <a:t>Ligation of the common or internal carotid </a:t>
            </a:r>
            <a:r>
              <a:rPr lang="en-US" dirty="0" smtClean="0"/>
              <a:t>injuries is generally reserved for</a:t>
            </a:r>
          </a:p>
          <a:p>
            <a:pPr marL="514350" indent="-514350">
              <a:buFont typeface="+mj-lt"/>
              <a:buAutoNum type="arabicPeriod"/>
            </a:pPr>
            <a:r>
              <a:rPr lang="en-US" dirty="0" smtClean="0"/>
              <a:t> </a:t>
            </a:r>
            <a:r>
              <a:rPr lang="en-US" b="1" i="1" u="sng" dirty="0" smtClean="0"/>
              <a:t>irreparable</a:t>
            </a:r>
            <a:r>
              <a:rPr lang="en-US" b="1" u="sng" dirty="0" smtClean="0"/>
              <a:t> injuries </a:t>
            </a:r>
          </a:p>
          <a:p>
            <a:pPr marL="514350" indent="-514350">
              <a:buFont typeface="+mj-lt"/>
              <a:buAutoNum type="arabicPeriod"/>
            </a:pPr>
            <a:r>
              <a:rPr lang="en-US" b="1" i="1" u="sng" dirty="0" smtClean="0"/>
              <a:t>profound coma </a:t>
            </a:r>
            <a:r>
              <a:rPr lang="en-US" b="1" u="sng" dirty="0" smtClean="0"/>
              <a:t>state with bilateral fixed and dilated pupils</a:t>
            </a:r>
          </a:p>
          <a:p>
            <a:pPr marL="514350" indent="-514350">
              <a:buFont typeface="+mj-lt"/>
              <a:buAutoNum type="arabicPeriod"/>
            </a:pPr>
            <a:endParaRPr lang="en-US" b="1" u="sng" dirty="0" smtClean="0"/>
          </a:p>
          <a:p>
            <a:pPr marL="514350" indent="-514350">
              <a:buNone/>
            </a:pPr>
            <a:r>
              <a:rPr lang="en-US" dirty="0" smtClean="0"/>
              <a:t>          In areas of difficult vascular access at </a:t>
            </a:r>
            <a:r>
              <a:rPr lang="en-US" b="1" u="sng" dirty="0" smtClean="0"/>
              <a:t>the skull base</a:t>
            </a:r>
            <a:r>
              <a:rPr lang="en-US" dirty="0" smtClean="0"/>
              <a:t>, detachable balloons or steel coils can be placed for carotid occlusion. </a:t>
            </a:r>
            <a:endParaRPr lang="en-US" sz="4400" b="1" i="1" dirty="0" smtClean="0"/>
          </a:p>
          <a:p>
            <a:pPr marL="514350" indent="-514350">
              <a:buNone/>
            </a:pPr>
            <a:endParaRPr lang="en-US" b="1" u="sng"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2" cstate="print"/>
          <a:stretch>
            <a:fillRect/>
          </a:stretch>
        </p:blipFill>
        <p:spPr bwMode="auto">
          <a:xfrm>
            <a:off x="1752600" y="1447800"/>
            <a:ext cx="5495535" cy="391556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normAutofit fontScale="92500" lnSpcReduction="10000"/>
          </a:bodyPr>
          <a:lstStyle/>
          <a:p>
            <a:pPr>
              <a:buNone/>
            </a:pPr>
            <a:r>
              <a:rPr lang="en-US" u="sng" dirty="0" smtClean="0"/>
              <a:t>Delayed complications</a:t>
            </a:r>
            <a:r>
              <a:rPr lang="en-US" dirty="0" smtClean="0"/>
              <a:t> from unrepaired vascular injuries </a:t>
            </a:r>
            <a:r>
              <a:rPr lang="en-US" dirty="0" smtClean="0">
                <a:sym typeface="Wingdings" pitchFamily="2" charset="2"/>
              </a:rPr>
              <a:t></a:t>
            </a:r>
          </a:p>
          <a:p>
            <a:pPr>
              <a:buNone/>
            </a:pPr>
            <a:endParaRPr lang="en-US" dirty="0" smtClean="0">
              <a:sym typeface="Wingdings" pitchFamily="2" charset="2"/>
            </a:endParaRPr>
          </a:p>
          <a:p>
            <a:pPr marL="571500" indent="-571500">
              <a:buFont typeface="Wingdings" pitchFamily="2" charset="2"/>
              <a:buChar char="q"/>
            </a:pPr>
            <a:r>
              <a:rPr lang="en-US" dirty="0" smtClean="0">
                <a:solidFill>
                  <a:srgbClr val="FF0000"/>
                </a:solidFill>
              </a:rPr>
              <a:t> </a:t>
            </a:r>
            <a:r>
              <a:rPr lang="en-US" u="sng" dirty="0" smtClean="0">
                <a:solidFill>
                  <a:srgbClr val="FF0000"/>
                </a:solidFill>
              </a:rPr>
              <a:t>aneurysm formation</a:t>
            </a:r>
          </a:p>
          <a:p>
            <a:pPr marL="571500" indent="-571500">
              <a:buFont typeface="Wingdings" pitchFamily="2" charset="2"/>
              <a:buChar char="q"/>
            </a:pPr>
            <a:r>
              <a:rPr lang="en-US" u="sng" dirty="0" smtClean="0">
                <a:solidFill>
                  <a:srgbClr val="FF0000"/>
                </a:solidFill>
              </a:rPr>
              <a:t> dissecting aneurysm</a:t>
            </a:r>
            <a:endParaRPr lang="en-US" dirty="0" smtClean="0">
              <a:solidFill>
                <a:srgbClr val="FF0000"/>
              </a:solidFill>
            </a:endParaRPr>
          </a:p>
          <a:p>
            <a:pPr marL="571500" indent="-571500">
              <a:buFont typeface="Wingdings" pitchFamily="2" charset="2"/>
              <a:buChar char="q"/>
            </a:pPr>
            <a:r>
              <a:rPr lang="en-US" u="sng" dirty="0" smtClean="0">
                <a:solidFill>
                  <a:srgbClr val="FF0000"/>
                </a:solidFill>
              </a:rPr>
              <a:t> arteriovenous fistulas</a:t>
            </a:r>
          </a:p>
          <a:p>
            <a:pPr>
              <a:buNone/>
            </a:pPr>
            <a:endParaRPr lang="en-US" dirty="0" smtClean="0"/>
          </a:p>
          <a:p>
            <a:pPr>
              <a:buNone/>
            </a:pPr>
            <a:r>
              <a:rPr lang="en-US" dirty="0" smtClean="0"/>
              <a:t>   Penetrating injuries in </a:t>
            </a:r>
            <a:r>
              <a:rPr lang="en-US" b="1" dirty="0" smtClean="0">
                <a:solidFill>
                  <a:srgbClr val="FF0000"/>
                </a:solidFill>
              </a:rPr>
              <a:t>zone III </a:t>
            </a:r>
            <a:r>
              <a:rPr lang="en-US" dirty="0" smtClean="0"/>
              <a:t>have a higher incidence of </a:t>
            </a:r>
            <a:r>
              <a:rPr lang="en-US" b="1" i="1" u="sng" dirty="0" smtClean="0"/>
              <a:t>multiple vascular injuries</a:t>
            </a:r>
            <a:r>
              <a:rPr lang="en-US" dirty="0" smtClean="0"/>
              <a:t> involving the</a:t>
            </a:r>
          </a:p>
          <a:p>
            <a:pPr>
              <a:buNone/>
            </a:pPr>
            <a:endParaRPr lang="en-US" dirty="0" smtClean="0"/>
          </a:p>
          <a:p>
            <a:pPr>
              <a:buFont typeface="Wingdings" pitchFamily="2" charset="2"/>
              <a:buChar char="Ø"/>
            </a:pPr>
            <a:r>
              <a:rPr lang="en-US" dirty="0" smtClean="0">
                <a:solidFill>
                  <a:srgbClr val="FF0000"/>
                </a:solidFill>
              </a:rPr>
              <a:t> internal carotid artery</a:t>
            </a:r>
          </a:p>
          <a:p>
            <a:pPr>
              <a:buFont typeface="Wingdings" pitchFamily="2" charset="2"/>
              <a:buChar char="Ø"/>
            </a:pPr>
            <a:r>
              <a:rPr lang="en-US" dirty="0" smtClean="0">
                <a:solidFill>
                  <a:srgbClr val="FF0000"/>
                </a:solidFill>
              </a:rPr>
              <a:t>internal maxillary artery</a:t>
            </a:r>
          </a:p>
          <a:p>
            <a:pPr>
              <a:buFont typeface="Wingdings" pitchFamily="2" charset="2"/>
              <a:buChar char="Ø"/>
            </a:pPr>
            <a:r>
              <a:rPr lang="en-US" dirty="0" smtClean="0">
                <a:solidFill>
                  <a:srgbClr val="FF0000"/>
                </a:solidFill>
              </a:rPr>
              <a:t>external carotid artery</a:t>
            </a:r>
          </a:p>
          <a:p>
            <a:pPr>
              <a:buFont typeface="Wingdings" pitchFamily="2" charset="2"/>
              <a:buChar char="Ø"/>
            </a:pPr>
            <a:endParaRPr lang="en-US" dirty="0" smtClean="0">
              <a:solidFill>
                <a:srgbClr val="FF0000"/>
              </a:solidFill>
            </a:endParaRPr>
          </a:p>
          <a:p>
            <a:pPr>
              <a:buNone/>
            </a:pP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fontScale="92500"/>
          </a:bodyPr>
          <a:lstStyle/>
          <a:p>
            <a:r>
              <a:rPr lang="en-US" sz="4400" b="1" dirty="0" smtClean="0"/>
              <a:t>Digestive Tract </a:t>
            </a:r>
          </a:p>
          <a:p>
            <a:endParaRPr lang="en-US" b="1" dirty="0" smtClean="0"/>
          </a:p>
          <a:p>
            <a:r>
              <a:rPr lang="en-US" dirty="0" smtClean="0"/>
              <a:t>In the patient with a possible esophageal perforation, most radiologists recommend </a:t>
            </a:r>
            <a:r>
              <a:rPr lang="en-US" sz="3800" b="1" i="1" u="sng" dirty="0" smtClean="0">
                <a:solidFill>
                  <a:srgbClr val="FF0000"/>
                </a:solidFill>
              </a:rPr>
              <a:t>Gastrografin</a:t>
            </a:r>
            <a:r>
              <a:rPr lang="en-US" sz="3800" dirty="0" smtClean="0"/>
              <a:t> </a:t>
            </a:r>
            <a:r>
              <a:rPr lang="en-US" dirty="0" smtClean="0"/>
              <a:t>swallow as a first-order contrast study </a:t>
            </a:r>
          </a:p>
          <a:p>
            <a:r>
              <a:rPr lang="en-US" dirty="0" smtClean="0"/>
              <a:t>because</a:t>
            </a:r>
            <a:r>
              <a:rPr lang="en-US" sz="3400" b="1" i="1" u="sng" dirty="0" smtClean="0"/>
              <a:t> barium </a:t>
            </a:r>
            <a:r>
              <a:rPr lang="en-US" dirty="0" smtClean="0"/>
              <a:t>extravasation radiographically </a:t>
            </a:r>
            <a:r>
              <a:rPr lang="en-US" dirty="0" smtClean="0">
                <a:solidFill>
                  <a:srgbClr val="FF0000"/>
                </a:solidFill>
              </a:rPr>
              <a:t>distorts soft tissue planes</a:t>
            </a:r>
            <a:r>
              <a:rPr lang="en-US" dirty="0" smtClean="0"/>
              <a:t> </a:t>
            </a:r>
            <a:r>
              <a:rPr lang="en-US" dirty="0" smtClean="0">
                <a:solidFill>
                  <a:srgbClr val="FF0000"/>
                </a:solidFill>
              </a:rPr>
              <a:t>for other studies </a:t>
            </a:r>
            <a:r>
              <a:rPr lang="en-US" dirty="0" smtClean="0"/>
              <a:t>and is </a:t>
            </a:r>
            <a:r>
              <a:rPr lang="en-US" dirty="0" smtClean="0">
                <a:solidFill>
                  <a:srgbClr val="FF0000"/>
                </a:solidFill>
              </a:rPr>
              <a:t>more toxic</a:t>
            </a:r>
            <a:r>
              <a:rPr lang="en-US" dirty="0" smtClean="0"/>
              <a:t>.</a:t>
            </a:r>
          </a:p>
          <a:p>
            <a:endParaRPr lang="en-US" dirty="0" smtClean="0"/>
          </a:p>
          <a:p>
            <a:r>
              <a:rPr lang="en-US" dirty="0" smtClean="0"/>
              <a:t>A </a:t>
            </a:r>
            <a:r>
              <a:rPr lang="en-US" dirty="0" smtClean="0">
                <a:solidFill>
                  <a:srgbClr val="FF0000"/>
                </a:solidFill>
              </a:rPr>
              <a:t>negative</a:t>
            </a:r>
            <a:r>
              <a:rPr lang="en-US" dirty="0" smtClean="0"/>
              <a:t> Gastrografin study should be </a:t>
            </a:r>
            <a:r>
              <a:rPr lang="en-US" b="1" u="sng" dirty="0" smtClean="0"/>
              <a:t>followed by a barium swallow </a:t>
            </a:r>
            <a:r>
              <a:rPr lang="en-US" sz="3600" b="1" dirty="0" smtClean="0">
                <a:solidFill>
                  <a:srgbClr val="FF0000"/>
                </a:solidFill>
              </a:rPr>
              <a:t>if</a:t>
            </a:r>
            <a:r>
              <a:rPr lang="en-US" dirty="0" smtClean="0"/>
              <a:t> suspicion remains high</a:t>
            </a:r>
          </a:p>
          <a:p>
            <a:endParaRPr lang="en-US"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85800"/>
            <a:ext cx="8229600" cy="5321491"/>
          </a:xfrm>
        </p:spPr>
        <p:txBody>
          <a:bodyPr>
            <a:normAutofit lnSpcReduction="10000"/>
          </a:bodyPr>
          <a:lstStyle/>
          <a:p>
            <a:r>
              <a:rPr lang="en-US" dirty="0" smtClean="0"/>
              <a:t>Many studies report the use </a:t>
            </a:r>
            <a:r>
              <a:rPr lang="en-US" sz="2000" dirty="0" smtClean="0"/>
              <a:t>of </a:t>
            </a:r>
            <a:r>
              <a:rPr lang="en-US" sz="2800" b="1" u="sng" dirty="0" smtClean="0">
                <a:solidFill>
                  <a:srgbClr val="FF0000"/>
                </a:solidFill>
              </a:rPr>
              <a:t>flexible </a:t>
            </a:r>
            <a:r>
              <a:rPr lang="en-US" sz="2800" b="1" u="sng" dirty="0" err="1" smtClean="0">
                <a:solidFill>
                  <a:srgbClr val="FF0000"/>
                </a:solidFill>
              </a:rPr>
              <a:t>esophagoscopy</a:t>
            </a:r>
            <a:r>
              <a:rPr lang="en-US" sz="2800" b="1" u="sng" dirty="0" smtClean="0">
                <a:solidFill>
                  <a:srgbClr val="FF0000"/>
                </a:solidFill>
              </a:rPr>
              <a:t> </a:t>
            </a:r>
            <a:r>
              <a:rPr lang="en-US" dirty="0" smtClean="0"/>
              <a:t>to circumvent the need for general anesthesia during rigid endoscopy</a:t>
            </a:r>
          </a:p>
          <a:p>
            <a:endParaRPr lang="en-US" dirty="0" smtClean="0"/>
          </a:p>
          <a:p>
            <a:r>
              <a:rPr lang="en-US" dirty="0" smtClean="0"/>
              <a:t> </a:t>
            </a:r>
            <a:r>
              <a:rPr lang="en-US" b="1" u="sng" dirty="0" smtClean="0"/>
              <a:t>Missed esophageal tears </a:t>
            </a:r>
            <a:r>
              <a:rPr lang="en-US" dirty="0" smtClean="0"/>
              <a:t>represent most of the delayed injuries and, when they progress to </a:t>
            </a:r>
            <a:r>
              <a:rPr lang="en-US" dirty="0" err="1" smtClean="0">
                <a:solidFill>
                  <a:srgbClr val="FF0000"/>
                </a:solidFill>
              </a:rPr>
              <a:t>mediastinitis</a:t>
            </a:r>
            <a:r>
              <a:rPr lang="en-US" dirty="0" smtClean="0"/>
              <a:t>, morbidity and </a:t>
            </a:r>
            <a:r>
              <a:rPr lang="en-US" b="1" u="sng" dirty="0" smtClean="0">
                <a:solidFill>
                  <a:srgbClr val="FF0000"/>
                </a:solidFill>
              </a:rPr>
              <a:t>mortality</a:t>
            </a:r>
            <a:r>
              <a:rPr lang="en-US" dirty="0" smtClean="0"/>
              <a:t> are considerable.</a:t>
            </a:r>
          </a:p>
          <a:p>
            <a:endParaRPr lang="en-US" dirty="0" smtClean="0"/>
          </a:p>
          <a:p>
            <a:r>
              <a:rPr lang="en-US" dirty="0" smtClean="0"/>
              <a:t>Some surgery services </a:t>
            </a:r>
            <a:r>
              <a:rPr lang="en-US" b="1" i="1" u="sng" dirty="0" smtClean="0"/>
              <a:t>mandate neck exploration </a:t>
            </a:r>
            <a:r>
              <a:rPr lang="en-US" dirty="0" smtClean="0"/>
              <a:t>for patients who have </a:t>
            </a:r>
            <a:r>
              <a:rPr lang="en-US" b="1" dirty="0" smtClean="0">
                <a:solidFill>
                  <a:srgbClr val="FF0000"/>
                </a:solidFill>
              </a:rPr>
              <a:t>air in the soft tissues </a:t>
            </a:r>
            <a:r>
              <a:rPr lang="en-US" dirty="0" smtClean="0"/>
              <a:t>of the neck despite yielding normal endoscopy results.</a:t>
            </a:r>
          </a:p>
          <a:p>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715000"/>
          </a:xfrm>
        </p:spPr>
        <p:txBody>
          <a:bodyPr>
            <a:normAutofit fontScale="77500" lnSpcReduction="20000"/>
          </a:bodyPr>
          <a:lstStyle/>
          <a:p>
            <a:r>
              <a:rPr lang="en-US" dirty="0" smtClean="0"/>
              <a:t>Many surgeons perform </a:t>
            </a:r>
            <a:r>
              <a:rPr lang="en-US" i="1" u="sng" dirty="0" smtClean="0"/>
              <a:t>direct laryngoscopy</a:t>
            </a:r>
            <a:r>
              <a:rPr lang="en-US" dirty="0" smtClean="0"/>
              <a:t>, </a:t>
            </a:r>
            <a:r>
              <a:rPr lang="en-US" i="1" u="sng" dirty="0" smtClean="0"/>
              <a:t>bronchoscopy</a:t>
            </a:r>
            <a:r>
              <a:rPr lang="en-US" dirty="0" smtClean="0"/>
              <a:t>, and </a:t>
            </a:r>
            <a:r>
              <a:rPr lang="en-US" i="1" u="sng" dirty="0" smtClean="0"/>
              <a:t>rigid esophagoscopy </a:t>
            </a:r>
            <a:r>
              <a:rPr lang="en-US" dirty="0" smtClean="0"/>
              <a:t>under anesthesia for penetrating injuries of the neck with</a:t>
            </a:r>
          </a:p>
          <a:p>
            <a:pPr>
              <a:buNone/>
            </a:pPr>
            <a:r>
              <a:rPr lang="en-US" dirty="0" smtClean="0"/>
              <a:t> </a:t>
            </a:r>
          </a:p>
          <a:p>
            <a:pPr marL="514350" indent="-514350">
              <a:buFont typeface="+mj-lt"/>
              <a:buAutoNum type="arabicPeriod"/>
            </a:pPr>
            <a:r>
              <a:rPr lang="en-US" dirty="0" smtClean="0">
                <a:solidFill>
                  <a:srgbClr val="FF0000"/>
                </a:solidFill>
              </a:rPr>
              <a:t>air in the soft tissues</a:t>
            </a:r>
          </a:p>
          <a:p>
            <a:pPr marL="514350" indent="-514350">
              <a:buFont typeface="+mj-lt"/>
              <a:buAutoNum type="arabicPeriod"/>
            </a:pPr>
            <a:r>
              <a:rPr lang="en-US" dirty="0" smtClean="0">
                <a:solidFill>
                  <a:srgbClr val="FF0000"/>
                </a:solidFill>
              </a:rPr>
              <a:t> hemoptysis</a:t>
            </a:r>
          </a:p>
          <a:p>
            <a:pPr marL="514350" indent="-514350">
              <a:buFont typeface="+mj-lt"/>
              <a:buAutoNum type="arabicPeriod"/>
            </a:pPr>
            <a:r>
              <a:rPr lang="en-US" dirty="0" smtClean="0">
                <a:solidFill>
                  <a:srgbClr val="FF0000"/>
                </a:solidFill>
              </a:rPr>
              <a:t> hematemesis</a:t>
            </a:r>
          </a:p>
          <a:p>
            <a:endParaRPr lang="en-US" dirty="0" smtClean="0"/>
          </a:p>
          <a:p>
            <a:r>
              <a:rPr lang="en-US" dirty="0" smtClean="0"/>
              <a:t>In the setting of a </a:t>
            </a:r>
            <a:r>
              <a:rPr lang="en-US" b="1" i="1" u="sng" dirty="0" smtClean="0"/>
              <a:t>cervical spine fracture</a:t>
            </a:r>
            <a:r>
              <a:rPr lang="en-US" dirty="0" smtClean="0"/>
              <a:t>, </a:t>
            </a:r>
            <a:r>
              <a:rPr lang="en-US" dirty="0" smtClean="0">
                <a:solidFill>
                  <a:srgbClr val="FFC000"/>
                </a:solidFill>
              </a:rPr>
              <a:t>rigid esophagoscopy </a:t>
            </a:r>
            <a:r>
              <a:rPr lang="en-US" dirty="0" smtClean="0"/>
              <a:t>may have to be omitted. </a:t>
            </a:r>
          </a:p>
          <a:p>
            <a:endParaRPr lang="en-US" dirty="0" smtClean="0"/>
          </a:p>
          <a:p>
            <a:pPr>
              <a:buNone/>
            </a:pPr>
            <a:endParaRPr lang="en-US" dirty="0" smtClean="0"/>
          </a:p>
          <a:p>
            <a:pPr>
              <a:buNone/>
            </a:pPr>
            <a:r>
              <a:rPr lang="en-US" dirty="0" smtClean="0">
                <a:solidFill>
                  <a:srgbClr val="FF0000"/>
                </a:solidFill>
              </a:rPr>
              <a:t>Frequent monitoring of</a:t>
            </a:r>
          </a:p>
          <a:p>
            <a:pPr>
              <a:buFont typeface="Wingdings" pitchFamily="2" charset="2"/>
              <a:buChar char="q"/>
            </a:pPr>
            <a:r>
              <a:rPr lang="en-US" dirty="0" smtClean="0">
                <a:solidFill>
                  <a:srgbClr val="FF0000"/>
                </a:solidFill>
              </a:rPr>
              <a:t> </a:t>
            </a:r>
            <a:r>
              <a:rPr lang="en-US" u="sng" dirty="0" smtClean="0">
                <a:solidFill>
                  <a:srgbClr val="FF0000"/>
                </a:solidFill>
              </a:rPr>
              <a:t>vital signs</a:t>
            </a:r>
            <a:endParaRPr lang="en-US" dirty="0" smtClean="0">
              <a:solidFill>
                <a:srgbClr val="FF0000"/>
              </a:solidFill>
            </a:endParaRPr>
          </a:p>
          <a:p>
            <a:pPr>
              <a:buFont typeface="Wingdings" pitchFamily="2" charset="2"/>
              <a:buChar char="q"/>
            </a:pPr>
            <a:r>
              <a:rPr lang="en-US" u="sng" dirty="0" smtClean="0">
                <a:solidFill>
                  <a:srgbClr val="FF0000"/>
                </a:solidFill>
              </a:rPr>
              <a:t>examination of the neck </a:t>
            </a:r>
          </a:p>
          <a:p>
            <a:pPr>
              <a:buFont typeface="Wingdings" pitchFamily="2" charset="2"/>
              <a:buChar char="q"/>
            </a:pPr>
            <a:r>
              <a:rPr lang="en-US" u="sng" dirty="0" smtClean="0">
                <a:solidFill>
                  <a:srgbClr val="FF0000"/>
                </a:solidFill>
              </a:rPr>
              <a:t> the entry wounds</a:t>
            </a:r>
            <a:r>
              <a:rPr lang="en-US" dirty="0" smtClean="0">
                <a:solidFill>
                  <a:srgbClr val="FF0000"/>
                </a:solidFill>
              </a:rPr>
              <a:t> </a:t>
            </a:r>
          </a:p>
          <a:p>
            <a:pPr>
              <a:buFont typeface="Wingdings" pitchFamily="2" charset="2"/>
              <a:buChar char="q"/>
            </a:pPr>
            <a:endParaRPr lang="en-US" dirty="0" smtClean="0">
              <a:solidFill>
                <a:srgbClr val="FF0000"/>
              </a:solidFill>
            </a:endParaRPr>
          </a:p>
          <a:p>
            <a:pPr>
              <a:buNone/>
            </a:pPr>
            <a:r>
              <a:rPr lang="en-US" dirty="0" smtClean="0">
                <a:solidFill>
                  <a:srgbClr val="FF0000"/>
                </a:solidFill>
              </a:rPr>
              <a:t>   by the </a:t>
            </a:r>
            <a:r>
              <a:rPr lang="en-US" sz="3800" b="1" i="1" dirty="0" smtClean="0">
                <a:solidFill>
                  <a:srgbClr val="FF0000"/>
                </a:solidFill>
              </a:rPr>
              <a:t>nursing staff</a:t>
            </a:r>
            <a:r>
              <a:rPr lang="en-US" dirty="0" smtClean="0">
                <a:solidFill>
                  <a:srgbClr val="FF0000"/>
                </a:solidFill>
              </a:rPr>
              <a:t>, is also crucial.</a:t>
            </a:r>
          </a:p>
          <a:p>
            <a:pPr>
              <a:buNone/>
            </a:pPr>
            <a:endParaRPr lang="en-US"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fontScale="85000" lnSpcReduction="20000"/>
          </a:bodyPr>
          <a:lstStyle/>
          <a:p>
            <a:pPr>
              <a:buNone/>
            </a:pPr>
            <a:r>
              <a:rPr lang="en-US" dirty="0" smtClean="0"/>
              <a:t/>
            </a:r>
            <a:br>
              <a:rPr lang="en-US" dirty="0" smtClean="0"/>
            </a:br>
            <a:r>
              <a:rPr lang="en-US" dirty="0" smtClean="0"/>
              <a:t> A </a:t>
            </a:r>
            <a:r>
              <a:rPr lang="en-US" b="1" u="sng" dirty="0" smtClean="0">
                <a:solidFill>
                  <a:srgbClr val="FF0000"/>
                </a:solidFill>
              </a:rPr>
              <a:t>48- to 72-hour observation </a:t>
            </a:r>
            <a:r>
              <a:rPr lang="en-US" dirty="0" smtClean="0"/>
              <a:t>period should be used to monitor for </a:t>
            </a:r>
            <a:r>
              <a:rPr lang="en-US" u="sng" dirty="0" smtClean="0"/>
              <a:t>changes </a:t>
            </a:r>
            <a:r>
              <a:rPr lang="en-US" dirty="0" smtClean="0"/>
              <a:t>in </a:t>
            </a:r>
          </a:p>
          <a:p>
            <a:pPr>
              <a:buFont typeface="Wingdings" pitchFamily="2" charset="2"/>
              <a:buChar char="ü"/>
            </a:pPr>
            <a:r>
              <a:rPr lang="en-US" dirty="0" smtClean="0"/>
              <a:t>physical findings </a:t>
            </a:r>
          </a:p>
          <a:p>
            <a:pPr>
              <a:buFont typeface="Wingdings" pitchFamily="2" charset="2"/>
              <a:buChar char="ü"/>
            </a:pPr>
            <a:r>
              <a:rPr lang="en-US" dirty="0" smtClean="0"/>
              <a:t> vital signs</a:t>
            </a:r>
          </a:p>
          <a:p>
            <a:pPr>
              <a:buNone/>
            </a:pPr>
            <a:r>
              <a:rPr lang="en-US" dirty="0" smtClean="0"/>
              <a:t>that mandate urgent attention. </a:t>
            </a:r>
          </a:p>
          <a:p>
            <a:pPr>
              <a:buNone/>
            </a:pPr>
            <a:endParaRPr lang="en-US" dirty="0" smtClean="0"/>
          </a:p>
          <a:p>
            <a:pPr>
              <a:buNone/>
            </a:pPr>
            <a:endParaRPr lang="en-US" dirty="0" smtClean="0"/>
          </a:p>
          <a:p>
            <a:r>
              <a:rPr lang="en-US" dirty="0" smtClean="0"/>
              <a:t>Most vascular injuries that need attention</a:t>
            </a:r>
            <a:r>
              <a:rPr lang="en-US" u="sng" dirty="0" smtClean="0">
                <a:solidFill>
                  <a:srgbClr val="FF0000"/>
                </a:solidFill>
              </a:rPr>
              <a:t> present within 48 hours </a:t>
            </a:r>
            <a:endParaRPr lang="en-US" dirty="0" smtClean="0"/>
          </a:p>
          <a:p>
            <a:endParaRPr lang="en-US" dirty="0" smtClean="0"/>
          </a:p>
          <a:p>
            <a:r>
              <a:rPr lang="en-US" b="1" dirty="0" smtClean="0">
                <a:solidFill>
                  <a:srgbClr val="FF0000"/>
                </a:solidFill>
              </a:rPr>
              <a:t>the patient with</a:t>
            </a:r>
          </a:p>
          <a:p>
            <a:pPr marL="514350" indent="-514350">
              <a:buFont typeface="Courier New" pitchFamily="49" charset="0"/>
              <a:buChar char="o"/>
            </a:pPr>
            <a:r>
              <a:rPr lang="en-US" b="1" dirty="0" smtClean="0">
                <a:solidFill>
                  <a:srgbClr val="FF0000"/>
                </a:solidFill>
              </a:rPr>
              <a:t> </a:t>
            </a:r>
            <a:r>
              <a:rPr lang="en-US" sz="2900" b="1" dirty="0" smtClean="0">
                <a:solidFill>
                  <a:srgbClr val="FF0000"/>
                </a:solidFill>
              </a:rPr>
              <a:t>a negative physical examination </a:t>
            </a:r>
          </a:p>
          <a:p>
            <a:pPr marL="514350" indent="-514350">
              <a:buFont typeface="Courier New" pitchFamily="49" charset="0"/>
              <a:buChar char="o"/>
            </a:pPr>
            <a:r>
              <a:rPr lang="en-US" sz="2900" b="1" dirty="0" smtClean="0">
                <a:solidFill>
                  <a:srgbClr val="FF0000"/>
                </a:solidFill>
              </a:rPr>
              <a:t> normal radiograph </a:t>
            </a:r>
          </a:p>
          <a:p>
            <a:pPr marL="514350" indent="-514350">
              <a:buFont typeface="Courier New" pitchFamily="49" charset="0"/>
              <a:buChar char="o"/>
            </a:pPr>
            <a:r>
              <a:rPr lang="en-US" sz="2900" b="1" dirty="0" smtClean="0">
                <a:solidFill>
                  <a:srgbClr val="FF0000"/>
                </a:solidFill>
              </a:rPr>
              <a:t> endoscopy </a:t>
            </a:r>
          </a:p>
          <a:p>
            <a:r>
              <a:rPr lang="en-US" b="1" dirty="0" smtClean="0">
                <a:solidFill>
                  <a:srgbClr val="FF0000"/>
                </a:solidFill>
              </a:rPr>
              <a:t>will most likely have a negative neck exploration, and no significant injury will be discovered. </a:t>
            </a:r>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FR\Favorites\Downloads\th.jpg"/>
          <p:cNvPicPr>
            <a:picLocks noChangeAspect="1" noChangeArrowheads="1"/>
          </p:cNvPicPr>
          <p:nvPr/>
        </p:nvPicPr>
        <p:blipFill>
          <a:blip r:embed="rId2" cstate="print"/>
          <a:srcRect/>
          <a:stretch>
            <a:fillRect/>
          </a:stretch>
        </p:blipFill>
        <p:spPr bwMode="auto">
          <a:xfrm>
            <a:off x="1905000" y="304800"/>
            <a:ext cx="5638800" cy="545084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marL="514350" indent="-514350">
              <a:buFont typeface="Wingdings" pitchFamily="2" charset="2"/>
              <a:buChar char="q"/>
            </a:pPr>
            <a:r>
              <a:rPr lang="en-US" altLang="zh-TW" dirty="0" smtClean="0">
                <a:solidFill>
                  <a:srgbClr val="333399"/>
                </a:solidFill>
                <a:latin typeface="Arial Black" pitchFamily="34" charset="0"/>
              </a:rPr>
              <a:t>penetrating</a:t>
            </a:r>
            <a:endParaRPr lang="en-US" dirty="0" smtClean="0">
              <a:solidFill>
                <a:srgbClr val="FF0000"/>
              </a:solidFill>
            </a:endParaRPr>
          </a:p>
          <a:p>
            <a:pPr marL="571500" indent="-571500">
              <a:buFont typeface="Wingdings" pitchFamily="2" charset="2"/>
              <a:buChar char="§"/>
            </a:pPr>
            <a:r>
              <a:rPr lang="en-US" dirty="0" smtClean="0"/>
              <a:t>           rifle</a:t>
            </a:r>
          </a:p>
          <a:p>
            <a:pPr marL="571500" indent="-571500">
              <a:buNone/>
            </a:pPr>
            <a:r>
              <a:rPr lang="en-US" dirty="0" smtClean="0"/>
              <a:t>                              </a:t>
            </a:r>
            <a:r>
              <a:rPr lang="en-US" dirty="0" smtClean="0">
                <a:solidFill>
                  <a:srgbClr val="FFC000"/>
                </a:solidFill>
              </a:rPr>
              <a:t>low velocity</a:t>
            </a:r>
          </a:p>
          <a:p>
            <a:pPr marL="571500" indent="-571500">
              <a:buNone/>
            </a:pPr>
            <a:r>
              <a:rPr lang="en-US" dirty="0" smtClean="0">
                <a:solidFill>
                  <a:srgbClr val="FFC000"/>
                </a:solidFill>
              </a:rPr>
              <a:t>                              High velocity</a:t>
            </a:r>
          </a:p>
          <a:p>
            <a:pPr marL="571500" indent="-571500">
              <a:buNone/>
            </a:pPr>
            <a:r>
              <a:rPr lang="en-US" dirty="0" smtClean="0">
                <a:solidFill>
                  <a:srgbClr val="FFC000"/>
                </a:solidFill>
              </a:rPr>
              <a:t>                              Shotguns</a:t>
            </a:r>
          </a:p>
          <a:p>
            <a:pPr marL="571500" indent="-571500">
              <a:buNone/>
            </a:pPr>
            <a:endParaRPr lang="en-US" dirty="0" smtClean="0"/>
          </a:p>
          <a:p>
            <a:pPr marL="571500" indent="-571500">
              <a:buFont typeface="Wingdings" pitchFamily="2" charset="2"/>
              <a:buChar char="§"/>
            </a:pPr>
            <a:r>
              <a:rPr lang="en-US" dirty="0" smtClean="0"/>
              <a:t>           knife</a:t>
            </a:r>
          </a:p>
          <a:p>
            <a:pPr marL="514350" indent="-514350">
              <a:buNone/>
            </a:pPr>
            <a:endParaRPr lang="en-US" dirty="0" smtClean="0"/>
          </a:p>
          <a:p>
            <a:pPr>
              <a:buFont typeface="Wingdings" pitchFamily="2" charset="2"/>
              <a:buChar char="q"/>
            </a:pPr>
            <a:r>
              <a:rPr lang="en-US" altLang="zh-TW" dirty="0" smtClean="0">
                <a:solidFill>
                  <a:srgbClr val="333399"/>
                </a:solidFill>
                <a:latin typeface="Arial Black" pitchFamily="34" charset="0"/>
              </a:rPr>
              <a:t>Blunt</a:t>
            </a:r>
            <a:endParaRPr lang="fa-IR" altLang="zh-TW" dirty="0" smtClean="0">
              <a:solidFill>
                <a:srgbClr val="333399"/>
              </a:solidFill>
              <a:latin typeface="Arial Black" pitchFamily="34" charset="0"/>
            </a:endParaRPr>
          </a:p>
          <a:p>
            <a:pPr>
              <a:buFont typeface="Wingdings" pitchFamily="2" charset="2"/>
              <a:buChar char="v"/>
            </a:pPr>
            <a:r>
              <a:rPr lang="en-US" sz="2800" dirty="0" smtClean="0">
                <a:solidFill>
                  <a:srgbClr val="FF0000"/>
                </a:solidFill>
              </a:rPr>
              <a:t>            Cloths</a:t>
            </a:r>
            <a:r>
              <a:rPr lang="en-US" dirty="0" smtClean="0">
                <a:solidFill>
                  <a:srgbClr val="FF0000"/>
                </a:solidFill>
              </a:rPr>
              <a:t> line</a:t>
            </a:r>
          </a:p>
          <a:p>
            <a:pPr>
              <a:buFont typeface="Wingdings" pitchFamily="2" charset="2"/>
              <a:buChar char="v"/>
            </a:pPr>
            <a:r>
              <a:rPr lang="en-US" altLang="zh-TW" sz="2800" dirty="0" smtClean="0">
                <a:solidFill>
                  <a:srgbClr val="FF0000"/>
                </a:solidFill>
              </a:rPr>
              <a:t>            Strangulation</a:t>
            </a:r>
          </a:p>
          <a:p>
            <a:pPr>
              <a:buFont typeface="Wingdings" pitchFamily="2" charset="2"/>
              <a:buChar char="v"/>
            </a:pPr>
            <a:r>
              <a:rPr lang="en-US" sz="2800" dirty="0" smtClean="0">
                <a:solidFill>
                  <a:srgbClr val="FF0000"/>
                </a:solidFill>
              </a:rPr>
              <a:t>            whiplash</a:t>
            </a:r>
            <a:endParaRPr lang="en-US" sz="2800" dirty="0">
              <a:solidFill>
                <a:srgbClr val="FF0000"/>
              </a:solidFill>
            </a:endParaRPr>
          </a:p>
        </p:txBody>
      </p:sp>
      <p:sp>
        <p:nvSpPr>
          <p:cNvPr id="2" name="Title 1"/>
          <p:cNvSpPr>
            <a:spLocks noGrp="1"/>
          </p:cNvSpPr>
          <p:nvPr>
            <p:ph type="title"/>
          </p:nvPr>
        </p:nvSpPr>
        <p:spPr/>
        <p:txBody>
          <a:bodyPr/>
          <a:lstStyle/>
          <a:p>
            <a:r>
              <a:rPr lang="en-US" dirty="0" smtClean="0"/>
              <a:t>Types of injury</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FR\Favorites\Downloads\mhyjmyhg.jpg"/>
          <p:cNvPicPr>
            <a:picLocks noChangeAspect="1" noChangeArrowheads="1"/>
          </p:cNvPicPr>
          <p:nvPr/>
        </p:nvPicPr>
        <p:blipFill>
          <a:blip r:embed="rId2" cstate="print"/>
          <a:srcRect/>
          <a:stretch>
            <a:fillRect/>
          </a:stretch>
        </p:blipFill>
        <p:spPr bwMode="auto">
          <a:xfrm>
            <a:off x="1219200" y="685800"/>
            <a:ext cx="6491941" cy="41910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1.  </a:t>
            </a:r>
            <a:r>
              <a:rPr lang="en-US" b="1" dirty="0" smtClean="0">
                <a:solidFill>
                  <a:srgbClr val="FF0000"/>
                </a:solidFill>
              </a:rPr>
              <a:t>military rifles </a:t>
            </a:r>
            <a:r>
              <a:rPr lang="en-US" dirty="0" smtClean="0"/>
              <a:t>have a muzzle velocity of 760 </a:t>
            </a:r>
            <a:r>
              <a:rPr lang="en-US" i="1" dirty="0" smtClean="0"/>
              <a:t>m/s. </a:t>
            </a:r>
          </a:p>
          <a:p>
            <a:r>
              <a:rPr lang="en-US" i="1" dirty="0" smtClean="0"/>
              <a:t>Highvelocity </a:t>
            </a:r>
            <a:r>
              <a:rPr lang="en-US" dirty="0" smtClean="0"/>
              <a:t>missiles (&gt;610 </a:t>
            </a:r>
            <a:r>
              <a:rPr lang="en-US" i="1" dirty="0" smtClean="0"/>
              <a:t>m/s) not only tear tissue but transmit energy to </a:t>
            </a:r>
            <a:r>
              <a:rPr lang="en-US" dirty="0" smtClean="0"/>
              <a:t>surrounding tissue. A cavity of up to 30 times the size of the missile may be created</a:t>
            </a:r>
          </a:p>
          <a:p>
            <a:r>
              <a:rPr lang="en-US" dirty="0" smtClean="0"/>
              <a:t>2. </a:t>
            </a:r>
            <a:r>
              <a:rPr lang="en-US" b="1" dirty="0" smtClean="0">
                <a:solidFill>
                  <a:srgbClr val="FF0000"/>
                </a:solidFill>
              </a:rPr>
              <a:t>civilan handgun</a:t>
            </a:r>
            <a:r>
              <a:rPr lang="en-US" dirty="0" smtClean="0">
                <a:sym typeface="Wingdings" pitchFamily="2" charset="2"/>
              </a:rPr>
              <a:t></a:t>
            </a:r>
            <a:r>
              <a:rPr lang="en-US" dirty="0" smtClean="0"/>
              <a:t> low velocity (90 </a:t>
            </a:r>
            <a:r>
              <a:rPr lang="en-US" i="1" dirty="0" smtClean="0"/>
              <a:t>[m/s))</a:t>
            </a:r>
            <a:endParaRPr lang="en-US" dirty="0" smtClean="0"/>
          </a:p>
          <a:p>
            <a:endParaRPr lang="en-US" dirty="0"/>
          </a:p>
        </p:txBody>
      </p:sp>
      <p:sp>
        <p:nvSpPr>
          <p:cNvPr id="2" name="Title 1"/>
          <p:cNvSpPr>
            <a:spLocks noGrp="1"/>
          </p:cNvSpPr>
          <p:nvPr>
            <p:ph type="title"/>
          </p:nvPr>
        </p:nvSpPr>
        <p:spPr/>
        <p:txBody>
          <a:bodyPr/>
          <a:lstStyle/>
          <a:p>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FR\Favorites\Downloads\th (4).jpg"/>
          <p:cNvPicPr>
            <a:picLocks noChangeAspect="1" noChangeArrowheads="1"/>
          </p:cNvPicPr>
          <p:nvPr/>
        </p:nvPicPr>
        <p:blipFill>
          <a:blip r:embed="rId2" cstate="print"/>
          <a:srcRect/>
          <a:stretch>
            <a:fillRect/>
          </a:stretch>
        </p:blipFill>
        <p:spPr bwMode="auto">
          <a:xfrm>
            <a:off x="2971800" y="3429000"/>
            <a:ext cx="3886200" cy="2901696"/>
          </a:xfrm>
          <a:prstGeom prst="rect">
            <a:avLst/>
          </a:prstGeom>
          <a:noFill/>
        </p:spPr>
      </p:pic>
      <p:pic>
        <p:nvPicPr>
          <p:cNvPr id="2051" name="Picture 3" descr="C:\Users\FR\Favorites\Downloads\th (8).jpg"/>
          <p:cNvPicPr>
            <a:picLocks noChangeAspect="1" noChangeArrowheads="1"/>
          </p:cNvPicPr>
          <p:nvPr/>
        </p:nvPicPr>
        <p:blipFill>
          <a:blip r:embed="rId3" cstate="print"/>
          <a:srcRect/>
          <a:stretch>
            <a:fillRect/>
          </a:stretch>
        </p:blipFill>
        <p:spPr bwMode="auto">
          <a:xfrm>
            <a:off x="5487218" y="304800"/>
            <a:ext cx="3237682" cy="2514600"/>
          </a:xfrm>
          <a:prstGeom prst="rect">
            <a:avLst/>
          </a:prstGeom>
          <a:noFill/>
        </p:spPr>
      </p:pic>
      <p:pic>
        <p:nvPicPr>
          <p:cNvPr id="2055" name="Picture 7" descr="C:\Users\FR\Favorites\Downloads\th (7).jpg"/>
          <p:cNvPicPr>
            <a:picLocks noChangeAspect="1" noChangeArrowheads="1"/>
          </p:cNvPicPr>
          <p:nvPr/>
        </p:nvPicPr>
        <p:blipFill>
          <a:blip r:embed="rId4" cstate="print"/>
          <a:srcRect/>
          <a:stretch>
            <a:fillRect/>
          </a:stretch>
        </p:blipFill>
        <p:spPr bwMode="auto">
          <a:xfrm>
            <a:off x="914400" y="381000"/>
            <a:ext cx="3348037" cy="2466387"/>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C:\Users\FR\Favorites\Downloads\th (13).jpg"/>
          <p:cNvPicPr>
            <a:picLocks noGrp="1" noChangeAspect="1" noChangeArrowheads="1"/>
          </p:cNvPicPr>
          <p:nvPr>
            <p:ph idx="1"/>
          </p:nvPr>
        </p:nvPicPr>
        <p:blipFill>
          <a:blip r:embed="rId2" cstate="print"/>
          <a:srcRect/>
          <a:stretch>
            <a:fillRect/>
          </a:stretch>
        </p:blipFill>
        <p:spPr bwMode="auto">
          <a:xfrm>
            <a:off x="1981200" y="152400"/>
            <a:ext cx="4381500" cy="3162300"/>
          </a:xfrm>
          <a:prstGeom prst="rect">
            <a:avLst/>
          </a:prstGeom>
          <a:noFill/>
        </p:spPr>
      </p:pic>
      <p:pic>
        <p:nvPicPr>
          <p:cNvPr id="5" name="Picture 6" descr="C:\Users\FR\Favorites\Downloads\th (10).jpg"/>
          <p:cNvPicPr>
            <a:picLocks noChangeAspect="1" noChangeArrowheads="1"/>
          </p:cNvPicPr>
          <p:nvPr/>
        </p:nvPicPr>
        <p:blipFill>
          <a:blip r:embed="rId3" cstate="print"/>
          <a:srcRect/>
          <a:stretch>
            <a:fillRect/>
          </a:stretch>
        </p:blipFill>
        <p:spPr bwMode="auto">
          <a:xfrm>
            <a:off x="5181600" y="2362200"/>
            <a:ext cx="3086100" cy="3086100"/>
          </a:xfrm>
          <a:prstGeom prst="rect">
            <a:avLst/>
          </a:prstGeom>
          <a:noFill/>
        </p:spPr>
      </p:pic>
      <p:pic>
        <p:nvPicPr>
          <p:cNvPr id="3074" name="Picture 2" descr="C:\Users\FR\Favorites\Downloads\th (11).jpg"/>
          <p:cNvPicPr>
            <a:picLocks noChangeAspect="1" noChangeArrowheads="1"/>
          </p:cNvPicPr>
          <p:nvPr/>
        </p:nvPicPr>
        <p:blipFill>
          <a:blip r:embed="rId4" cstate="print"/>
          <a:srcRect/>
          <a:stretch>
            <a:fillRect/>
          </a:stretch>
        </p:blipFill>
        <p:spPr bwMode="auto">
          <a:xfrm>
            <a:off x="685800" y="2971800"/>
            <a:ext cx="3086582" cy="15240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FR\Favorites\Downloads\th (6).jpg"/>
          <p:cNvPicPr>
            <a:picLocks noChangeAspect="1" noChangeArrowheads="1"/>
          </p:cNvPicPr>
          <p:nvPr/>
        </p:nvPicPr>
        <p:blipFill>
          <a:blip r:embed="rId2" cstate="print"/>
          <a:srcRect/>
          <a:stretch>
            <a:fillRect/>
          </a:stretch>
        </p:blipFill>
        <p:spPr bwMode="auto">
          <a:xfrm>
            <a:off x="762000" y="457200"/>
            <a:ext cx="3733800" cy="3733800"/>
          </a:xfrm>
          <a:prstGeom prst="rect">
            <a:avLst/>
          </a:prstGeom>
          <a:noFill/>
        </p:spPr>
      </p:pic>
      <p:pic>
        <p:nvPicPr>
          <p:cNvPr id="4099" name="Picture 3" descr="C:\Users\FR\Favorites\Downloads\th (5).jpg"/>
          <p:cNvPicPr>
            <a:picLocks noChangeAspect="1" noChangeArrowheads="1"/>
          </p:cNvPicPr>
          <p:nvPr/>
        </p:nvPicPr>
        <p:blipFill>
          <a:blip r:embed="rId3" cstate="print"/>
          <a:srcRect/>
          <a:stretch>
            <a:fillRect/>
          </a:stretch>
        </p:blipFill>
        <p:spPr bwMode="auto">
          <a:xfrm>
            <a:off x="4648199" y="1828800"/>
            <a:ext cx="4264041" cy="2743200"/>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440</TotalTime>
  <Words>871</Words>
  <Application>Microsoft Office PowerPoint</Application>
  <PresentationFormat>On-screen Show (4:3)</PresentationFormat>
  <Paragraphs>146</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Concourse</vt:lpstr>
      <vt:lpstr>Neck Trauma</vt:lpstr>
      <vt:lpstr>Slide 2</vt:lpstr>
      <vt:lpstr>Slide 3</vt:lpstr>
      <vt:lpstr>Types of injury</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Neck Trauma</dc:title>
  <dc:creator>kt</dc:creator>
  <cp:lastModifiedBy>dr_azimi</cp:lastModifiedBy>
  <cp:revision>102</cp:revision>
  <dcterms:created xsi:type="dcterms:W3CDTF">2006-08-16T00:00:00Z</dcterms:created>
  <dcterms:modified xsi:type="dcterms:W3CDTF">2023-10-26T15:23:47Z</dcterms:modified>
</cp:coreProperties>
</file>