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4" r:id="rId8"/>
    <p:sldId id="263" r:id="rId9"/>
    <p:sldId id="262" r:id="rId10"/>
    <p:sldId id="267" r:id="rId11"/>
    <p:sldId id="266" r:id="rId12"/>
    <p:sldId id="260" r:id="rId13"/>
    <p:sldId id="268" r:id="rId14"/>
    <p:sldId id="270" r:id="rId15"/>
    <p:sldId id="269" r:id="rId16"/>
    <p:sldId id="271" r:id="rId17"/>
    <p:sldId id="272" r:id="rId18"/>
    <p:sldId id="273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2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143C9D-AFF9-4E2B-901D-3BA4477D5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Oral mucosal lesions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40364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Dr.smr.Azimi</a:t>
            </a:r>
            <a:endParaRPr lang="en-US" dirty="0" smtClean="0"/>
          </a:p>
          <a:p>
            <a:r>
              <a:rPr lang="en-US" dirty="0" err="1" smtClean="0"/>
              <a:t>Otorhinolaryngologist</a:t>
            </a:r>
            <a:endParaRPr lang="en-US" dirty="0" smtClean="0"/>
          </a:p>
          <a:p>
            <a:r>
              <a:rPr lang="en-US" dirty="0" smtClean="0"/>
              <a:t>Fellowship of </a:t>
            </a:r>
            <a:r>
              <a:rPr lang="en-US" dirty="0" err="1" smtClean="0"/>
              <a:t>rhinology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8504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84D759-1C09-4439-9F8E-3656EA6B0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893" y="1111755"/>
            <a:ext cx="10818681" cy="514836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i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asymptomatic white lesion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characteristically arises along the 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tongue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margins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bilaterally</a:t>
            </a:r>
          </a:p>
          <a:p>
            <a:pPr marL="0" indent="0">
              <a:lnSpc>
                <a:spcPct val="150000"/>
              </a:lnSpc>
              <a:buNone/>
            </a:pPr>
            <a:endParaRPr lang="en-US" i="1" cap="none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Related to </a:t>
            </a:r>
            <a:r>
              <a:rPr lang="en-US" i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</a:t>
            </a:r>
            <a:r>
              <a:rPr lang="en-US" i="1" cap="non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immunosuppression</a:t>
            </a:r>
            <a:endParaRPr lang="en-US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the etiologic agent :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epstein-barr virus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EBV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lnSpc>
                <a:spcPct val="150000"/>
              </a:lnSpc>
              <a:buNone/>
            </a:pPr>
            <a:endParaRPr lang="en-US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confirmation of a viral process: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situ hybridization, southern blot procedure, polymerase chain reaction, or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ultrastructural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demonstration of virus</a:t>
            </a:r>
            <a:endParaRPr lang="en-US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i="1" cap="none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ranging from subtle white keratotic vertical streaks to thick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corrugated and then to shaggy surface alterations.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6885F8-DCA2-44D2-B880-5BD625691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63" y="351231"/>
            <a:ext cx="10364451" cy="58743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HAIRY LEUKOPLAKIA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897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857E78-0293-46F8-8484-0384C0CD0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68" y="436099"/>
            <a:ext cx="10363826" cy="18147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i="1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en-US" sz="20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cap="none" dirty="0">
                <a:latin typeface="Arial" panose="020B0604020202020204" pitchFamily="34" charset="0"/>
                <a:cs typeface="Arial" panose="020B0604020202020204" pitchFamily="34" charset="0"/>
              </a:rPr>
              <a:t>of hairy leukoplakia is </a:t>
            </a:r>
            <a:r>
              <a:rPr lang="en-US" sz="2000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necessary </a:t>
            </a:r>
            <a:r>
              <a:rPr lang="en-US" sz="2000" i="1" cap="none" dirty="0">
                <a:latin typeface="Arial" panose="020B0604020202020204" pitchFamily="34" charset="0"/>
                <a:cs typeface="Arial" panose="020B0604020202020204" pitchFamily="34" charset="0"/>
              </a:rPr>
              <a:t>in that establishment of the diagnosis remains the crucial </a:t>
            </a:r>
            <a:r>
              <a:rPr lang="en-US" sz="20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  <a:p>
            <a:pPr>
              <a:lnSpc>
                <a:spcPct val="150000"/>
              </a:lnSpc>
              <a:buNone/>
            </a:pPr>
            <a:r>
              <a:rPr lang="en-US" sz="20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i="1" cap="none" dirty="0">
                <a:latin typeface="Arial" panose="020B0604020202020204" pitchFamily="34" charset="0"/>
                <a:cs typeface="Arial" panose="020B0604020202020204" pitchFamily="34" charset="0"/>
              </a:rPr>
              <a:t>patients with proven association of </a:t>
            </a:r>
            <a:r>
              <a:rPr lang="en-US" sz="2000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hiv/aids</a:t>
            </a:r>
            <a:r>
              <a:rPr lang="en-US" sz="2000" i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disappearance of </a:t>
            </a:r>
            <a:r>
              <a:rPr lang="en-US" sz="2000" i="1" cap="none" dirty="0">
                <a:latin typeface="Arial" panose="020B0604020202020204" pitchFamily="34" charset="0"/>
                <a:cs typeface="Arial" panose="020B0604020202020204" pitchFamily="34" charset="0"/>
              </a:rPr>
              <a:t>the lesion usually accompanies </a:t>
            </a:r>
            <a:r>
              <a:rPr lang="en-US" sz="2000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antiretroviral </a:t>
            </a:r>
            <a:r>
              <a:rPr lang="en-US" sz="2000" i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lang="en-US" sz="2000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D1E11A1-2D43-4CCA-8168-A226CF3F3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644" y="3530989"/>
            <a:ext cx="4350537" cy="29155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4974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1D0D21-9A23-43F8-84F5-0E2336506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351722"/>
            <a:ext cx="10363826" cy="443947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mucocutaneous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disease of </a:t>
            </a:r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immunologic </a:t>
            </a:r>
            <a:r>
              <a:rPr lang="en-US" i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</a:p>
          <a:p>
            <a:pPr marL="1008126" lvl="2" indent="-514350">
              <a:lnSpc>
                <a:spcPct val="150000"/>
              </a:lnSpc>
              <a:buNone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it is mediated by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t-cell lymphocytic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reaction </a:t>
            </a:r>
            <a:endParaRPr lang="en-US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8126" lvl="2" indent="-514350">
              <a:lnSpc>
                <a:spcPct val="150000"/>
              </a:lnSpc>
              <a:buFont typeface="+mj-lt"/>
              <a:buAutoNum type="arabicPeriod"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antigenic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components within the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surface epithelial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layer 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8126" lvl="2" indent="-514350">
              <a:lnSpc>
                <a:spcPct val="150000"/>
              </a:lnSpc>
              <a:buFont typeface="+mj-lt"/>
              <a:buAutoNum type="arabicPeriod"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exogenous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antigens that trigger the development of an aberrant immune </a:t>
            </a:r>
            <a:r>
              <a:rPr lang="en-US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</a:t>
            </a:r>
            <a:endParaRPr lang="en-US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8126" lvl="2" indent="-514350">
              <a:lnSpc>
                <a:spcPct val="150000"/>
              </a:lnSpc>
              <a:buFont typeface="+mj-lt"/>
              <a:buAutoNum type="arabicPeriod"/>
            </a:pPr>
            <a:endParaRPr lang="en-US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typically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presents as </a:t>
            </a:r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striaform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lesions that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i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bilaterally </a:t>
            </a:r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 in their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364516-FA26-4E03-83EE-23EFBBE3E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98" y="482379"/>
            <a:ext cx="10364451" cy="67117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</a:rPr>
              <a:t>ORAL LICHEN 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PLANUS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29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74278F-C631-4E83-8CDE-53CCC282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087" y="798444"/>
            <a:ext cx="10363826" cy="26762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reticular lichen </a:t>
            </a:r>
            <a:r>
              <a:rPr lang="en-US" dirty="0" err="1" smtClean="0">
                <a:solidFill>
                  <a:srgbClr val="FF0000"/>
                </a:solidFill>
              </a:rPr>
              <a:t>planus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most commonly seen in the </a:t>
            </a:r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middle-aged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 population.</a:t>
            </a:r>
          </a:p>
          <a:p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Over the </a:t>
            </a:r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buccal mucosa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 </a:t>
            </a:r>
            <a:r>
              <a:rPr lang="en-US" i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</a:t>
            </a: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delicate </a:t>
            </a:r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keratotic striae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that intersect and arborize over a mucosal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8E7A082-C8AA-4068-AB46-158B7744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87" y="3550996"/>
            <a:ext cx="5444510" cy="27172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4274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6A6C4B-3157-43B9-9C36-149BF3B86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88" y="478302"/>
            <a:ext cx="10532011" cy="5761180"/>
          </a:xfrm>
        </p:spPr>
        <p:txBody>
          <a:bodyPr>
            <a:normAutofit fontScale="92500" lnSpcReduction="20000"/>
          </a:bodyPr>
          <a:lstStyle/>
          <a:p>
            <a:endParaRPr lang="en-US" sz="2600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4300" dirty="0" smtClean="0"/>
              <a:t> </a:t>
            </a:r>
            <a:r>
              <a:rPr lang="en-US" sz="2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plaque form</a:t>
            </a:r>
          </a:p>
          <a:p>
            <a:pPr lvl="1"/>
            <a:r>
              <a:rPr lang="en-US" b="1" i="1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smooth </a:t>
            </a:r>
            <a:r>
              <a:rPr lang="en-US" b="1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and macular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to slightly elevated and minimally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fissured</a:t>
            </a:r>
          </a:p>
          <a:p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atrophic or </a:t>
            </a:r>
            <a:r>
              <a:rPr lang="en-US" i="1" cap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erythematous</a:t>
            </a:r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</a:p>
          <a:p>
            <a:pPr marL="0" indent="0">
              <a:buNone/>
            </a:pPr>
            <a:endParaRPr lang="en-US" i="1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faint white striae and is dominated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b="1" i="1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thinned , reddened mucosa</a:t>
            </a: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attached </a:t>
            </a:r>
            <a:r>
              <a:rPr lang="en-US" b="1" i="1" u="sng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gingiva</a:t>
            </a:r>
            <a:endParaRPr lang="en-US" b="1" i="1" u="sng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a glossy, edematous, and erythematous alteration that is tender and bleeds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</a:p>
          <a:p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cap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Bullous</a:t>
            </a:r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</a:t>
            </a:r>
          </a:p>
          <a:p>
            <a:endParaRPr lang="en-US" i="1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range in size from a few millimeters to greater than 1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transient,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 and on </a:t>
            </a:r>
            <a:r>
              <a:rPr lang="en-US" b="1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rupturing, painful ulceration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lvl="1"/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lesions noted over the </a:t>
            </a:r>
            <a:r>
              <a:rPr lang="en-US" b="1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inferior and posterior aspects of the </a:t>
            </a:r>
            <a:r>
              <a:rPr lang="en-US" b="1" i="1" u="sng" cap="none" dirty="0" err="1">
                <a:latin typeface="Arial" panose="020B0604020202020204" pitchFamily="34" charset="0"/>
                <a:cs typeface="Arial" panose="020B0604020202020204" pitchFamily="34" charset="0"/>
              </a:rPr>
              <a:t>buccal</a:t>
            </a:r>
            <a:r>
              <a:rPr lang="en-US" b="1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mucosa</a:t>
            </a:r>
            <a:endParaRPr lang="en-US" b="1" i="1" u="sng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113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8D1A00-BBE5-4593-9DD0-19DF28718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503" y="301540"/>
            <a:ext cx="10363826" cy="2835556"/>
          </a:xfrm>
        </p:spPr>
        <p:txBody>
          <a:bodyPr>
            <a:normAutofit/>
          </a:bodyPr>
          <a:lstStyle/>
          <a:p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Erosive 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n-US" i="1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i="1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painful </a:t>
            </a:r>
            <a:r>
              <a:rPr lang="en-US" b="1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ulceration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that is usually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superficial</a:t>
            </a: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typically </a:t>
            </a:r>
            <a:r>
              <a:rPr lang="en-US" b="1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multifocal pattern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</a:p>
          <a:p>
            <a:pPr lvl="1"/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usually over the </a:t>
            </a:r>
            <a:r>
              <a:rPr lang="en-US" b="1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ventral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tongue</a:t>
            </a: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The ulcer is surfaced by a </a:t>
            </a:r>
            <a:r>
              <a:rPr lang="en-US" b="1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pseudomembrane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firmly adherent </a:t>
            </a:r>
            <a:r>
              <a:rPr lang="en-US" b="1" i="1" u="sng" cap="none" dirty="0" err="1">
                <a:latin typeface="Arial" panose="020B0604020202020204" pitchFamily="34" charset="0"/>
                <a:cs typeface="Arial" panose="020B0604020202020204" pitchFamily="34" charset="0"/>
              </a:rPr>
              <a:t>fibrinous</a:t>
            </a:r>
            <a:r>
              <a:rPr lang="en-US" b="1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plaque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usually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sharply demarcated.</a:t>
            </a:r>
          </a:p>
          <a:p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8B49AF5-9087-4CD2-A142-5F8769232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078" y="3363220"/>
            <a:ext cx="5262540" cy="2943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2192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32729A-D4AE-46E0-961E-B249F8270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872197"/>
            <a:ext cx="10363826" cy="536728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cap="none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</a:t>
            </a:r>
            <a:r>
              <a:rPr lang="en-US" i="1" cap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patient that the goal of management is relief of symptoms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en-US" sz="2800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immediate cure is not to be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</a:p>
          <a:p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Topically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corticosteroids</a:t>
            </a: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0110" lvl="1" indent="-514350">
              <a:buFont typeface="+mj-lt"/>
              <a:buAutoNum type="arabicPeriod"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cyclosporine</a:t>
            </a: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0110" lvl="1" indent="-514350">
              <a:buFont typeface="+mj-lt"/>
              <a:buAutoNum type="arabicPeriod"/>
            </a:pPr>
            <a:r>
              <a:rPr lang="en-US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tacrolimus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pimecrolimus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focal isolated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lichen </a:t>
            </a:r>
            <a:r>
              <a:rPr lang="en-US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planus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lang="en-US" i="1" cap="none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intralesional</a:t>
            </a:r>
            <a:r>
              <a:rPr lang="en-US" i="1" cap="none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injections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of corticosteroids such as triamcinolone suspension (10 or 40 mg/</a:t>
            </a:r>
            <a:r>
              <a:rPr lang="en-US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Systemic management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(cases of severe involvement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brief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time corticosteroids </a:t>
            </a:r>
            <a:endParaRPr lang="en-US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0110" lvl="1" indent="-514350">
              <a:buFont typeface="+mj-lt"/>
              <a:buAutoNum type="arabicPeriod"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hydroxychloroquine, azathioprine, and systemic </a:t>
            </a:r>
            <a:r>
              <a:rPr lang="en-US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retinoids</a:t>
            </a: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3D4FF0-E0B7-4FB0-83BF-6A99A84A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197" y="224623"/>
            <a:ext cx="10363826" cy="5068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Treatment:</a:t>
            </a:r>
          </a:p>
        </p:txBody>
      </p:sp>
    </p:spTree>
    <p:extLst>
      <p:ext uri="{BB962C8B-B14F-4D97-AF65-F5344CB8AC3E}">
        <p14:creationId xmlns="" xmlns:p14="http://schemas.microsoft.com/office/powerpoint/2010/main" val="3089672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76B08C-3C4F-46E1-890D-964C6418E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706" y="1070165"/>
            <a:ext cx="10340380" cy="144795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pseudomembranous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form (thrush) </a:t>
            </a:r>
            <a:endParaRPr lang="en-US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Erythematous</a:t>
            </a:r>
            <a:endParaRPr lang="en-US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atrophic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hyperplastic</a:t>
            </a: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A8DEFB-4520-4DC5-BE3B-EFA7F8F51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437" y="210555"/>
            <a:ext cx="10364451" cy="6404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CANDIDIASIS</a:t>
            </a:r>
            <a:r>
              <a:rPr lang="en-US" dirty="0" smtClean="0">
                <a:solidFill>
                  <a:schemeClr val="tx1"/>
                </a:solidFill>
                <a:effectLst/>
              </a:rPr>
              <a:t>: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993F99D-37EE-47DC-B35F-5B54F450D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187" y="2881837"/>
            <a:ext cx="5155096" cy="3776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80429F0-CA18-44E3-919F-5F0E40250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24" y="2944837"/>
            <a:ext cx="4864801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6029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82A17E5-0EE9-4921-90DE-A1A5D9508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262" y="1951382"/>
            <a:ext cx="3217851" cy="2955236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F592EF7-C834-499C-9A39-790277368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540" y="1951382"/>
            <a:ext cx="2982051" cy="29587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4404562-A8F8-4A94-BFC5-A92837E93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019" y="1951382"/>
            <a:ext cx="3273598" cy="29552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147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891EC0-F5AD-439E-B00B-7146971D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232452"/>
            <a:ext cx="10363826" cy="4558747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topical </a:t>
            </a:r>
            <a:r>
              <a:rPr lang="en-US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nystatin</a:t>
            </a:r>
            <a:endParaRPr lang="en-US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>
              <a:buFont typeface="+mj-lt"/>
              <a:buAutoNum type="arabicPeriod"/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the azole/triazole group of both topical and systemic agents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</a:p>
          <a:p>
            <a:pPr marL="624078" indent="-514350">
              <a:buFont typeface="+mj-lt"/>
              <a:buAutoNum type="arabicPeriod"/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Systemically administered triazoles—including fluconazole, itraconazole , and ketoconazole—are effective in eradicating </a:t>
            </a:r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severe forms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of this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D799BF-46D1-4769-9BD8-7B59C001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1393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Treatment:</a:t>
            </a:r>
          </a:p>
        </p:txBody>
      </p:sp>
    </p:spTree>
    <p:extLst>
      <p:ext uri="{BB962C8B-B14F-4D97-AF65-F5344CB8AC3E}">
        <p14:creationId xmlns="" xmlns:p14="http://schemas.microsoft.com/office/powerpoint/2010/main" val="229291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98B58B-63A3-43A9-A930-29A9C4807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Red and white lesions represent a unique category of lesions that comprises a variety of entities.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620E96-8564-4A32-9422-DC31FD8A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RED/WHITE LESIONS</a:t>
            </a:r>
          </a:p>
        </p:txBody>
      </p:sp>
    </p:spTree>
    <p:extLst>
      <p:ext uri="{BB962C8B-B14F-4D97-AF65-F5344CB8AC3E}">
        <p14:creationId xmlns="" xmlns:p14="http://schemas.microsoft.com/office/powerpoint/2010/main" val="2031505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74A275-5175-45CC-AADB-A20EE44CA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65" y="1573238"/>
            <a:ext cx="10363826" cy="43492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Primary Herpes Simplex Infection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caused by the human herpesvirus (hhv-1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the most common virally induced </a:t>
            </a:r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oropharyngeal ulcerative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develops approximately </a:t>
            </a:r>
            <a:r>
              <a:rPr lang="en-US" b="1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5 to 7 days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subsequent to contact with an infected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 focal mucosal </a:t>
            </a:r>
            <a:r>
              <a:rPr lang="en-US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tenderness and erythema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, quickly followed by evidence of a </a:t>
            </a:r>
            <a:r>
              <a:rPr lang="en-US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group of small vesicles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over the oral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mucosa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Treatment:  considered to be </a:t>
            </a:r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symptomatic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supportive</a:t>
            </a: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DDB6C1-CABE-45BC-B145-3C161DF8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482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HERPES SIMPLEX VIRUS:</a:t>
            </a:r>
          </a:p>
        </p:txBody>
      </p:sp>
    </p:spTree>
    <p:extLst>
      <p:ext uri="{BB962C8B-B14F-4D97-AF65-F5344CB8AC3E}">
        <p14:creationId xmlns="" xmlns:p14="http://schemas.microsoft.com/office/powerpoint/2010/main" val="3546272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1FC685-22D0-47BF-8F29-22FE2A2E7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166191"/>
            <a:ext cx="10363826" cy="496956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represents a recrudescent viral infection that occurs in a person previously infected with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hhv-1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 is characterized by an </a:t>
            </a:r>
            <a:r>
              <a:rPr lang="en-US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initial prodromal period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during which a focal area of </a:t>
            </a:r>
            <a:r>
              <a:rPr lang="en-US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altered sensation </a:t>
            </a:r>
            <a:r>
              <a:rPr lang="en-US" i="1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develops(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painful tingling or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burning)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commonly involved is </a:t>
            </a:r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vermilion portion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lip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topically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docosanol cream and </a:t>
            </a:r>
            <a:r>
              <a:rPr lang="en-US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penciclovir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cream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recalcitrant </a:t>
            </a:r>
            <a:r>
              <a:rPr lang="en-US" i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topically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applied foscarnet, cidofivir, or imiquimod.</a:t>
            </a:r>
          </a:p>
          <a:p>
            <a:pPr marL="0" indent="0">
              <a:buNone/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8CA16-2C25-4764-A559-6999ACA0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42659"/>
            <a:ext cx="10364451" cy="448284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>
                <a:solidFill>
                  <a:srgbClr val="FF0000"/>
                </a:solidFill>
              </a:rPr>
              <a:t>Recurrent Herpes Simplex Infection: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1930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42448A-777D-488C-BF08-C33FA3F22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179443"/>
            <a:ext cx="10363826" cy="236561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the most common nontraumatic form of oral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ulceration</a:t>
            </a: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and 40%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 chiefly affects the </a:t>
            </a:r>
            <a:r>
              <a:rPr lang="en-US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oral and oropharyngeal mucosa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and, less commonly, the </a:t>
            </a:r>
            <a:r>
              <a:rPr lang="en-US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genital </a:t>
            </a:r>
            <a:r>
              <a:rPr lang="en-US" i="1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mucosa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Minor , major , herpetiform types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253CEF-88B6-4FD1-9762-0D592A7B6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33205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RECURRENT APHTHOUS STOMATITIS: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775A983-DE41-448E-ABF7-181DCF0B8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32" y="3755970"/>
            <a:ext cx="7063135" cy="31020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6842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237A6F-AEFB-4BD5-9FA8-21DF424DC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129" y="970672"/>
            <a:ext cx="10419471" cy="4820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mild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 and infrequent episodes of minor </a:t>
            </a:r>
            <a:r>
              <a:rPr lang="en-US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aphthous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i="1" cap="none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symptomatic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chlorhexidine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rinses</a:t>
            </a:r>
          </a:p>
          <a:p>
            <a:pPr marL="0" indent="0">
              <a:buNone/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severe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or occur as a continuous series of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outbreaks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</a:t>
            </a:r>
          </a:p>
          <a:p>
            <a:pPr marL="0" indent="0">
              <a:buNone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short-term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administration of </a:t>
            </a:r>
            <a:r>
              <a:rPr lang="en-US" i="1" cap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corticosteroids </a:t>
            </a:r>
            <a:endParaRPr lang="en-US" i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larger (major) </a:t>
            </a:r>
            <a:r>
              <a:rPr lang="en-US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aphthae</a:t>
            </a:r>
            <a:r>
              <a:rPr lang="en-US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or in those less than fully responsive to other forms of treatment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lang="en-US" i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Intralesional</a:t>
            </a:r>
            <a:r>
              <a:rPr lang="en-US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steroid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delivery can be useful in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systemic immunosuppressive drugs </a:t>
            </a:r>
            <a:endParaRPr lang="en-US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azathioprine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, colchicine, pentoxifylline, thalidomide, dapsone, and tumor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necrosis factor-α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antagonists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E5BA06-722C-4CF6-A450-4FD51405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046" y="309029"/>
            <a:ext cx="10364451" cy="68019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Treatment:</a:t>
            </a:r>
          </a:p>
        </p:txBody>
      </p:sp>
    </p:spTree>
    <p:extLst>
      <p:ext uri="{BB962C8B-B14F-4D97-AF65-F5344CB8AC3E}">
        <p14:creationId xmlns="" xmlns:p14="http://schemas.microsoft.com/office/powerpoint/2010/main" val="3690572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8D9110B-DB6A-4D9E-8022-D795F209F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183" y="2214694"/>
            <a:ext cx="2986991" cy="2905530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6C6C061-2DD7-420A-BB31-873F61E41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26" y="2214694"/>
            <a:ext cx="3114251" cy="2905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24310BD-969E-4506-9C81-240E5F257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270" y="2214694"/>
            <a:ext cx="3458817" cy="2905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7299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3DF723-F912-4398-B3EF-C9C773E72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152940"/>
            <a:ext cx="10363826" cy="46382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vesiculobullous and ulcerative lesions.(pemphigus vulgaris , mucous membrane</a:t>
            </a:r>
          </a:p>
          <a:p>
            <a:pPr marL="0" indent="0">
              <a:buNone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cicatricial pemphigoid ,..)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erythema multiforme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traumatic (eosinophilic) granuloma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pigmented lesions (melanotic macules , melanoma , amalgam tattoo ,..)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buFont typeface="Wingdings" panose="05000000000000000000" pitchFamily="2" charset="2"/>
              <a:buChar char="v"/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E938F9-9895-4104-80CC-8E8C68C61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019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Other lesions:</a:t>
            </a:r>
          </a:p>
        </p:txBody>
      </p:sp>
    </p:spTree>
    <p:extLst>
      <p:ext uri="{BB962C8B-B14F-4D97-AF65-F5344CB8AC3E}">
        <p14:creationId xmlns="" xmlns:p14="http://schemas.microsoft.com/office/powerpoint/2010/main" val="2904294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C902B18-5509-4884-8A20-9F89F2CF3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157" y="781878"/>
            <a:ext cx="7726017" cy="5486399"/>
          </a:xfrm>
        </p:spPr>
      </p:pic>
    </p:spTree>
    <p:extLst>
      <p:ext uri="{BB962C8B-B14F-4D97-AF65-F5344CB8AC3E}">
        <p14:creationId xmlns="" xmlns:p14="http://schemas.microsoft.com/office/powerpoint/2010/main" val="16702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EF44C4-E84C-4194-88F8-D529CB85D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942536"/>
            <a:ext cx="10925908" cy="48486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diffuse </a:t>
            </a:r>
            <a:r>
              <a:rPr lang="en-US" u="sng" cap="none" dirty="0">
                <a:latin typeface="Arial" panose="020B0604020202020204" pitchFamily="34" charset="0"/>
                <a:cs typeface="Arial" panose="020B0604020202020204" pitchFamily="34" charset="0"/>
              </a:rPr>
              <a:t>and generalized </a:t>
            </a:r>
            <a:r>
              <a:rPr lang="en-US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milky </a:t>
            </a:r>
            <a:r>
              <a:rPr lang="en-US" u="sng" cap="none" dirty="0">
                <a:latin typeface="Arial" panose="020B0604020202020204" pitchFamily="34" charset="0"/>
                <a:cs typeface="Arial" panose="020B0604020202020204" pitchFamily="34" charset="0"/>
              </a:rPr>
              <a:t>opacification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that chiefly involves the </a:t>
            </a:r>
            <a:r>
              <a:rPr lang="en-US" cap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buccal</a:t>
            </a:r>
            <a:r>
              <a:rPr lang="en-US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Mucosa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is present in the </a:t>
            </a:r>
            <a:r>
              <a:rPr lang="en-US" b="1" cap="none" dirty="0">
                <a:latin typeface="Arial" panose="020B0604020202020204" pitchFamily="34" charset="0"/>
                <a:cs typeface="Arial" panose="020B0604020202020204" pitchFamily="34" charset="0"/>
              </a:rPr>
              <a:t>majority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u="sng" cap="none" dirty="0">
                <a:latin typeface="Arial" panose="020B0604020202020204" pitchFamily="34" charset="0"/>
                <a:cs typeface="Arial" panose="020B0604020202020204" pitchFamily="34" charset="0"/>
              </a:rPr>
              <a:t>black adults </a:t>
            </a:r>
            <a:endParaRPr lang="en-U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cap="none" dirty="0">
                <a:latin typeface="Arial" panose="020B0604020202020204" pitchFamily="34" charset="0"/>
                <a:cs typeface="Arial" panose="020B0604020202020204" pitchFamily="34" charset="0"/>
              </a:rPr>
              <a:t>nearly half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u="sng" cap="none" dirty="0">
                <a:latin typeface="Arial" panose="020B0604020202020204" pitchFamily="34" charset="0"/>
                <a:cs typeface="Arial" panose="020B0604020202020204" pitchFamily="34" charset="0"/>
              </a:rPr>
              <a:t>black </a:t>
            </a:r>
            <a:r>
              <a:rPr lang="en-US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endParaRPr lang="en-U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u="sng" cap="none" dirty="0">
                <a:latin typeface="Arial" panose="020B0604020202020204" pitchFamily="34" charset="0"/>
                <a:cs typeface="Arial" panose="020B0604020202020204" pitchFamily="34" charset="0"/>
              </a:rPr>
              <a:t>Cannabis-related side </a:t>
            </a:r>
            <a:r>
              <a:rPr lang="en-US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endParaRPr lang="en-US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tobacco users</a:t>
            </a:r>
          </a:p>
          <a:p>
            <a:pPr>
              <a:lnSpc>
                <a:spcPct val="150000"/>
              </a:lnSpc>
            </a:pP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distribution tends to be 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involves the </a:t>
            </a:r>
            <a:r>
              <a:rPr lang="en-US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buccal</a:t>
            </a:r>
            <a:r>
              <a:rPr lang="en-US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Mucosa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and, to a lesser extent, the </a:t>
            </a:r>
            <a:r>
              <a:rPr lang="en-US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labial mucosa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appearance may be that of a diffuse, 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filmy grayish surface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Streaks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, wrinkles, folds, or milky alteration. </a:t>
            </a:r>
          </a:p>
          <a:p>
            <a:pPr marL="0" indent="0">
              <a:lnSpc>
                <a:spcPct val="150000"/>
              </a:lnSpc>
              <a:buNone/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8D774-D33C-4AA3-A487-F7A0C0A5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68" y="210554"/>
            <a:ext cx="10279419" cy="591303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none" dirty="0" err="1" smtClean="0">
                <a:solidFill>
                  <a:schemeClr val="tx1"/>
                </a:solidFill>
                <a:effectLst/>
              </a:rPr>
              <a:t>Leukoedema</a:t>
            </a:r>
            <a:endParaRPr lang="en-US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579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BE51480-592E-4B68-9D39-EEDF52944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59" y="692990"/>
            <a:ext cx="9405169" cy="54178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808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480A62-EA51-427C-B409-10176880E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444488"/>
            <a:ext cx="10363826" cy="43467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leukoplakia</a:t>
            </a:r>
          </a:p>
          <a:p>
            <a:pPr>
              <a:lnSpc>
                <a:spcPct val="150000"/>
              </a:lnSpc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hyperkeratotic conditions</a:t>
            </a:r>
          </a:p>
          <a:p>
            <a:pPr>
              <a:lnSpc>
                <a:spcPct val="150000"/>
              </a:lnSpc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white sponge nevus</a:t>
            </a:r>
          </a:p>
          <a:p>
            <a:pPr>
              <a:lnSpc>
                <a:spcPct val="150000"/>
              </a:lnSpc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 homogeneous form of lichen planus</a:t>
            </a:r>
          </a:p>
          <a:p>
            <a:pPr>
              <a:lnSpc>
                <a:spcPct val="150000"/>
              </a:lnSpc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hereditary benign intraepithelial dyskeratosis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89C240-40FB-4EEA-9F2F-6FF6F0CE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4524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Ddx:</a:t>
            </a:r>
          </a:p>
        </p:txBody>
      </p:sp>
    </p:spTree>
    <p:extLst>
      <p:ext uri="{BB962C8B-B14F-4D97-AF65-F5344CB8AC3E}">
        <p14:creationId xmlns="" xmlns:p14="http://schemas.microsoft.com/office/powerpoint/2010/main" val="162025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635091-D096-4C36-ABA8-123622139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351722"/>
            <a:ext cx="10363826" cy="443947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this particular mucosal alteration does </a:t>
            </a:r>
            <a:r>
              <a:rPr lang="en-US" b="1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not require treatment,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because it is </a:t>
            </a:r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totally </a:t>
            </a:r>
            <a:r>
              <a:rPr lang="en-US" i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benign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there have been no reported cases of dysplastic alteration or transformation to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carcinoma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5656CE-1C14-4291-A866-78620EE6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4828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Management:</a:t>
            </a:r>
          </a:p>
        </p:txBody>
      </p:sp>
    </p:spTree>
    <p:extLst>
      <p:ext uri="{BB962C8B-B14F-4D97-AF65-F5344CB8AC3E}">
        <p14:creationId xmlns="" xmlns:p14="http://schemas.microsoft.com/office/powerpoint/2010/main" val="267310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EA4C10-3970-4049-978E-83188DBD3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060175"/>
            <a:ext cx="10363826" cy="517930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white patch or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plaque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premalignant oral mucosal lesion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; however, most cases are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benign and remain so over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clinical pattern </a:t>
            </a:r>
            <a:endParaRPr lang="en-US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thin, grayish surface alteration that demonstrates a white translucent quality with ill-defined margins and generally smooth surface qualities </a:t>
            </a:r>
            <a:endParaRPr lang="en-US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sharply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marginated, thick and opaque </a:t>
            </a: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plaques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endParaRPr lang="en-US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697819-4ACE-46BC-9622-D96691C2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09" y="379979"/>
            <a:ext cx="10236591" cy="3796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ORAL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LEUKOPLAKIA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13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355142E-C1D3-49EC-8B2E-184651992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9705" y="1948070"/>
            <a:ext cx="6944138" cy="3843130"/>
          </a:xfrm>
        </p:spPr>
      </p:pic>
    </p:spTree>
    <p:extLst>
      <p:ext uri="{BB962C8B-B14F-4D97-AF65-F5344CB8AC3E}">
        <p14:creationId xmlns="" xmlns:p14="http://schemas.microsoft.com/office/powerpoint/2010/main" val="2047148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D5B394-4CF8-4AF3-9DC8-8EACDFAF1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391478"/>
            <a:ext cx="10363826" cy="439972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associated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histologic findings obtained by </a:t>
            </a:r>
            <a:r>
              <a:rPr lang="en-US" i="1" cap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incisional</a:t>
            </a:r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biopsy</a:t>
            </a:r>
            <a:endParaRPr lang="en-US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Benign or minimally dysplastic lesions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 simple observation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excision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premalignant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Malignant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i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of these lesions can be accomplished by a wide array of modalities that include </a:t>
            </a:r>
            <a:r>
              <a:rPr lang="en-US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scalpel excision, laser ablation, electrocautery, or </a:t>
            </a:r>
            <a:r>
              <a:rPr lang="en-US" i="1" cap="non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cryoablation</a:t>
            </a:r>
            <a:endParaRPr lang="en-US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8ABCAE-522D-4D84-8A4A-67FDB004B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874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Treatment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081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382</TotalTime>
  <Words>971</Words>
  <Application>Microsoft Office PowerPoint</Application>
  <PresentationFormat>Custom</PresentationFormat>
  <Paragraphs>163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Oral mucosal lesions</vt:lpstr>
      <vt:lpstr>RED/WHITE LESIONS</vt:lpstr>
      <vt:lpstr>Leukoedema</vt:lpstr>
      <vt:lpstr>Slide 4</vt:lpstr>
      <vt:lpstr>Ddx:</vt:lpstr>
      <vt:lpstr>Management:</vt:lpstr>
      <vt:lpstr>ORAL LEUKOPLAKIA</vt:lpstr>
      <vt:lpstr>Slide 8</vt:lpstr>
      <vt:lpstr>Treatment</vt:lpstr>
      <vt:lpstr>HAIRY LEUKOPLAKIA</vt:lpstr>
      <vt:lpstr>Slide 11</vt:lpstr>
      <vt:lpstr>ORAL LICHEN PLANUS</vt:lpstr>
      <vt:lpstr>Slide 13</vt:lpstr>
      <vt:lpstr>Slide 14</vt:lpstr>
      <vt:lpstr>Slide 15</vt:lpstr>
      <vt:lpstr>Treatment:</vt:lpstr>
      <vt:lpstr>CANDIDIASIS:</vt:lpstr>
      <vt:lpstr>Slide 18</vt:lpstr>
      <vt:lpstr>Treatment:</vt:lpstr>
      <vt:lpstr>HERPES SIMPLEX VIRUS:</vt:lpstr>
      <vt:lpstr>Recurrent Herpes Simplex Infection: </vt:lpstr>
      <vt:lpstr>RECURRENT APHTHOUS STOMATITIS:</vt:lpstr>
      <vt:lpstr>Treatment:</vt:lpstr>
      <vt:lpstr>Slide 24</vt:lpstr>
      <vt:lpstr>Other lesions: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mucosal lesions</dc:title>
  <dc:creator>Parisa</dc:creator>
  <cp:lastModifiedBy>dr_azimi</cp:lastModifiedBy>
  <cp:revision>53</cp:revision>
  <dcterms:created xsi:type="dcterms:W3CDTF">2019-09-08T14:24:59Z</dcterms:created>
  <dcterms:modified xsi:type="dcterms:W3CDTF">2023-10-26T15:23:54Z</dcterms:modified>
</cp:coreProperties>
</file>